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6"/>
  </p:notesMasterIdLst>
  <p:sldIdLst>
    <p:sldId id="286" r:id="rId2"/>
    <p:sldId id="303" r:id="rId3"/>
    <p:sldId id="307" r:id="rId4"/>
    <p:sldId id="396" r:id="rId5"/>
    <p:sldId id="397" r:id="rId6"/>
    <p:sldId id="398" r:id="rId7"/>
    <p:sldId id="399" r:id="rId8"/>
    <p:sldId id="400" r:id="rId9"/>
    <p:sldId id="401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402" r:id="rId64"/>
    <p:sldId id="403" r:id="rId65"/>
    <p:sldId id="404" r:id="rId66"/>
    <p:sldId id="388" r:id="rId67"/>
    <p:sldId id="298" r:id="rId68"/>
    <p:sldId id="389" r:id="rId69"/>
    <p:sldId id="390" r:id="rId70"/>
    <p:sldId id="391" r:id="rId71"/>
    <p:sldId id="392" r:id="rId72"/>
    <p:sldId id="393" r:id="rId73"/>
    <p:sldId id="394" r:id="rId74"/>
    <p:sldId id="395" r:id="rId75"/>
  </p:sldIdLst>
  <p:sldSz cx="12801600" cy="9601200" type="A3"/>
  <p:notesSz cx="6797675" cy="9872663"/>
  <p:defaultTextStyle>
    <a:defPPr>
      <a:defRPr lang="ru-RU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й слайд" id="{C30045DF-1EF6-4BA8-870E-69117BBAADAB}">
          <p14:sldIdLst>
            <p14:sldId id="286"/>
            <p14:sldId id="303"/>
            <p14:sldId id="307"/>
            <p14:sldId id="396"/>
            <p14:sldId id="397"/>
            <p14:sldId id="398"/>
            <p14:sldId id="399"/>
            <p14:sldId id="400"/>
            <p14:sldId id="401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402"/>
            <p14:sldId id="403"/>
            <p14:sldId id="404"/>
            <p14:sldId id="388"/>
            <p14:sldId id="298"/>
            <p14:sldId id="389"/>
            <p14:sldId id="390"/>
            <p14:sldId id="391"/>
            <p14:sldId id="392"/>
            <p14:sldId id="393"/>
            <p14:sldId id="394"/>
            <p14:sldId id="39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6DA6D9"/>
    <a:srgbClr val="5B9BD5"/>
    <a:srgbClr val="B8D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2639" autoAdjust="0"/>
  </p:normalViewPr>
  <p:slideViewPr>
    <p:cSldViewPr snapToGrid="0">
      <p:cViewPr>
        <p:scale>
          <a:sx n="40" d="100"/>
          <a:sy n="40" d="100"/>
        </p:scale>
        <p:origin x="-1532" y="-224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Перемещение </a:t>
            </a:r>
          </a:p>
          <a:p>
            <a:pPr>
              <a:defRPr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Изделия, м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55908444444444461"/>
          <c:y val="6.8298611111111218E-4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435-42C8-9F5B-E60D8A0FFC3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482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35-42C8-9F5B-E60D8A0FF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AA-4699-A558-81A1E30A68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AA-4699-A558-81A1E30A68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3498368"/>
        <c:axId val="52320448"/>
      </c:barChart>
      <c:catAx>
        <c:axId val="213498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2320448"/>
        <c:crosses val="autoZero"/>
        <c:auto val="1"/>
        <c:lblAlgn val="ctr"/>
        <c:lblOffset val="100"/>
        <c:noMultiLvlLbl val="0"/>
      </c:catAx>
      <c:valAx>
        <c:axId val="52320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213498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ВПП, час.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74592944444444498"/>
          <c:y val="1.4868750000000003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29F-4967-B26F-D1731F0B974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29F-4967-B26F-D1731F0B97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1325</c:v>
                </c:pt>
                <c:pt idx="1">
                  <c:v>405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D5-4F59-A26B-5C53956F49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D5-4F59-A26B-5C53956F49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8351616"/>
        <c:axId val="52321600"/>
      </c:barChart>
      <c:catAx>
        <c:axId val="178351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2321600"/>
        <c:crosses val="autoZero"/>
        <c:auto val="1"/>
        <c:lblAlgn val="ctr"/>
        <c:lblOffset val="100"/>
        <c:noMultiLvlLbl val="0"/>
      </c:catAx>
      <c:valAx>
        <c:axId val="5232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78351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НЗП, комплектов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58730666666666642"/>
          <c:y val="2.7141319444444454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22C-44EB-BD8F-15A20EA7461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22C-44EB-BD8F-15A20EA746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AA-4699-A558-81A1E30A68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AA-4699-A558-81A1E30A68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8348032"/>
        <c:axId val="140448832"/>
      </c:barChart>
      <c:catAx>
        <c:axId val="178348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40448832"/>
        <c:crosses val="autoZero"/>
        <c:auto val="1"/>
        <c:lblAlgn val="ctr"/>
        <c:lblOffset val="100"/>
        <c:noMultiLvlLbl val="0"/>
      </c:catAx>
      <c:valAx>
        <c:axId val="14044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78348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переналадки,</a:t>
            </a:r>
          </a:p>
          <a:p>
            <a:pPr>
              <a:defRPr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55908444444444461"/>
          <c:y val="6.8298611111111272E-4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E01-4907-882B-1C259DB4396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E01-4907-882B-1C259DB439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AA-4699-A558-81A1E30A68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AA-4699-A558-81A1E30A68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3812736"/>
        <c:axId val="180610752"/>
      </c:barChart>
      <c:catAx>
        <c:axId val="213812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0610752"/>
        <c:crosses val="autoZero"/>
        <c:auto val="1"/>
        <c:lblAlgn val="ctr"/>
        <c:lblOffset val="100"/>
        <c:noMultiLvlLbl val="0"/>
      </c:catAx>
      <c:valAx>
        <c:axId val="18061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213812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1DEAC-F03A-4F13-B4D5-369E0D573C7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05AD7D-A6AB-45AF-9764-9A3E18806660}">
      <dgm:prSet phldrT="[Текст]"/>
      <dgm:spPr/>
      <dgm:t>
        <a:bodyPr/>
        <a:lstStyle/>
        <a:p>
          <a:pPr algn="ctr"/>
          <a:r>
            <a:rPr lang="ru-RU" dirty="0" smtClean="0"/>
            <a:t>Нижегородская кухня</a:t>
          </a:r>
          <a:endParaRPr lang="ru-RU" dirty="0"/>
        </a:p>
      </dgm:t>
    </dgm:pt>
    <dgm:pt modelId="{4A097BD2-D074-4377-9524-91831C99F78E}" type="parTrans" cxnId="{25DFB5A6-87FE-43D6-B84F-7AFC08D8E3D5}">
      <dgm:prSet/>
      <dgm:spPr/>
      <dgm:t>
        <a:bodyPr/>
        <a:lstStyle/>
        <a:p>
          <a:pPr algn="ctr"/>
          <a:endParaRPr lang="ru-RU"/>
        </a:p>
      </dgm:t>
    </dgm:pt>
    <dgm:pt modelId="{82A340EF-E7BC-4AC3-8D5A-B12E4FFCF14B}" type="sibTrans" cxnId="{25DFB5A6-87FE-43D6-B84F-7AFC08D8E3D5}">
      <dgm:prSet/>
      <dgm:spPr/>
      <dgm:t>
        <a:bodyPr/>
        <a:lstStyle/>
        <a:p>
          <a:pPr algn="ctr"/>
          <a:endParaRPr lang="ru-RU"/>
        </a:p>
      </dgm:t>
    </dgm:pt>
    <dgm:pt modelId="{388F4B90-EDD2-40F6-A118-BD7A3DFFE96D}">
      <dgm:prSet phldrT="[Текст]"/>
      <dgm:spPr/>
      <dgm:t>
        <a:bodyPr/>
        <a:lstStyle/>
        <a:p>
          <a:pPr algn="ctr"/>
          <a:r>
            <a:rPr lang="ru-RU" dirty="0" smtClean="0"/>
            <a:t>15000 порций/день</a:t>
          </a:r>
          <a:endParaRPr lang="ru-RU" dirty="0"/>
        </a:p>
      </dgm:t>
    </dgm:pt>
    <dgm:pt modelId="{7327AB39-5B26-4050-BD3F-FB79755759B5}" type="parTrans" cxnId="{83AA77DE-71CB-45C2-A5BC-95F048F5F672}">
      <dgm:prSet/>
      <dgm:spPr/>
      <dgm:t>
        <a:bodyPr/>
        <a:lstStyle/>
        <a:p>
          <a:pPr algn="ctr"/>
          <a:endParaRPr lang="ru-RU"/>
        </a:p>
      </dgm:t>
    </dgm:pt>
    <dgm:pt modelId="{FA67239D-8475-4004-8454-C10BF99E0EF6}" type="sibTrans" cxnId="{83AA77DE-71CB-45C2-A5BC-95F048F5F672}">
      <dgm:prSet/>
      <dgm:spPr/>
      <dgm:t>
        <a:bodyPr/>
        <a:lstStyle/>
        <a:p>
          <a:pPr algn="ctr"/>
          <a:endParaRPr lang="ru-RU"/>
        </a:p>
      </dgm:t>
    </dgm:pt>
    <dgm:pt modelId="{3CA9925E-E8C7-4224-97AC-03170954E55A}">
      <dgm:prSet phldrT="[Текст]"/>
      <dgm:spPr/>
      <dgm:t>
        <a:bodyPr/>
        <a:lstStyle/>
        <a:p>
          <a:pPr algn="ctr"/>
          <a:r>
            <a:rPr lang="ru-RU" dirty="0" smtClean="0"/>
            <a:t>Автозаводская кухня</a:t>
          </a:r>
          <a:endParaRPr lang="ru-RU" dirty="0"/>
        </a:p>
      </dgm:t>
    </dgm:pt>
    <dgm:pt modelId="{BEED284A-060F-4BCD-8978-3EF340EFAD01}" type="parTrans" cxnId="{171162AC-86F9-4F65-A0BE-6EE8CCE4A29D}">
      <dgm:prSet/>
      <dgm:spPr/>
      <dgm:t>
        <a:bodyPr/>
        <a:lstStyle/>
        <a:p>
          <a:pPr algn="ctr"/>
          <a:endParaRPr lang="ru-RU"/>
        </a:p>
      </dgm:t>
    </dgm:pt>
    <dgm:pt modelId="{50C62534-9DC1-4887-BB49-A4CFBCA7D2CF}" type="sibTrans" cxnId="{171162AC-86F9-4F65-A0BE-6EE8CCE4A29D}">
      <dgm:prSet/>
      <dgm:spPr/>
      <dgm:t>
        <a:bodyPr/>
        <a:lstStyle/>
        <a:p>
          <a:pPr algn="ctr"/>
          <a:endParaRPr lang="ru-RU"/>
        </a:p>
      </dgm:t>
    </dgm:pt>
    <dgm:pt modelId="{01DCD816-D7B5-42DC-9DDC-54AC1466917A}">
      <dgm:prSet phldrT="[Текст]"/>
      <dgm:spPr/>
      <dgm:t>
        <a:bodyPr/>
        <a:lstStyle/>
        <a:p>
          <a:pPr algn="ctr"/>
          <a:r>
            <a:rPr lang="ru-RU" dirty="0" smtClean="0"/>
            <a:t>7000 порций/день</a:t>
          </a:r>
          <a:endParaRPr lang="ru-RU" dirty="0"/>
        </a:p>
      </dgm:t>
    </dgm:pt>
    <dgm:pt modelId="{29B6BD24-A774-4A89-AA53-9EAA4857CE69}" type="parTrans" cxnId="{9722F29B-A197-4D49-A88E-09E72786AA36}">
      <dgm:prSet/>
      <dgm:spPr/>
      <dgm:t>
        <a:bodyPr/>
        <a:lstStyle/>
        <a:p>
          <a:pPr algn="ctr"/>
          <a:endParaRPr lang="ru-RU"/>
        </a:p>
      </dgm:t>
    </dgm:pt>
    <dgm:pt modelId="{7397E8DB-5521-4360-85AA-A6F60DF9274E}" type="sibTrans" cxnId="{9722F29B-A197-4D49-A88E-09E72786AA36}">
      <dgm:prSet/>
      <dgm:spPr/>
      <dgm:t>
        <a:bodyPr/>
        <a:lstStyle/>
        <a:p>
          <a:pPr algn="ctr"/>
          <a:endParaRPr lang="ru-RU"/>
        </a:p>
      </dgm:t>
    </dgm:pt>
    <dgm:pt modelId="{09A2EC97-84D5-4977-9443-75B79E6D0DEC}">
      <dgm:prSet phldrT="[Текст]"/>
      <dgm:spPr/>
      <dgm:t>
        <a:bodyPr/>
        <a:lstStyle/>
        <a:p>
          <a:pPr algn="ctr"/>
          <a:r>
            <a:rPr lang="ru-RU" dirty="0" smtClean="0"/>
            <a:t>5 наименований</a:t>
          </a:r>
          <a:endParaRPr lang="ru-RU" dirty="0"/>
        </a:p>
      </dgm:t>
    </dgm:pt>
    <dgm:pt modelId="{01386643-3E6C-4D1B-B7EB-5B5EBD4DDA3A}" type="parTrans" cxnId="{4DF9E37A-CC19-4328-B810-CCCC60449147}">
      <dgm:prSet/>
      <dgm:spPr/>
      <dgm:t>
        <a:bodyPr/>
        <a:lstStyle/>
        <a:p>
          <a:pPr algn="ctr"/>
          <a:endParaRPr lang="ru-RU"/>
        </a:p>
      </dgm:t>
    </dgm:pt>
    <dgm:pt modelId="{05D3DC2C-D20C-4628-A7CF-4456FC3FE9E7}" type="sibTrans" cxnId="{4DF9E37A-CC19-4328-B810-CCCC60449147}">
      <dgm:prSet/>
      <dgm:spPr/>
      <dgm:t>
        <a:bodyPr/>
        <a:lstStyle/>
        <a:p>
          <a:pPr algn="ctr"/>
          <a:endParaRPr lang="ru-RU"/>
        </a:p>
      </dgm:t>
    </dgm:pt>
    <dgm:pt modelId="{39151E1E-6137-4A13-8406-E256E6406A6C}">
      <dgm:prSet phldrT="[Текст]"/>
      <dgm:spPr/>
      <dgm:t>
        <a:bodyPr/>
        <a:lstStyle/>
        <a:p>
          <a:pPr algn="ctr"/>
          <a:r>
            <a:rPr lang="ru-RU" dirty="0" smtClean="0"/>
            <a:t>Сормовская кухня</a:t>
          </a:r>
          <a:endParaRPr lang="ru-RU" dirty="0"/>
        </a:p>
      </dgm:t>
    </dgm:pt>
    <dgm:pt modelId="{2076F158-BB6E-409C-A8C0-1F5DD7D96C96}" type="parTrans" cxnId="{DB96A88A-740F-47D7-B5DD-DEFF827DDDE7}">
      <dgm:prSet/>
      <dgm:spPr/>
      <dgm:t>
        <a:bodyPr/>
        <a:lstStyle/>
        <a:p>
          <a:pPr algn="ctr"/>
          <a:endParaRPr lang="ru-RU"/>
        </a:p>
      </dgm:t>
    </dgm:pt>
    <dgm:pt modelId="{C7D68CA4-A8CF-4623-BD2F-14253725941F}" type="sibTrans" cxnId="{DB96A88A-740F-47D7-B5DD-DEFF827DDDE7}">
      <dgm:prSet/>
      <dgm:spPr/>
      <dgm:t>
        <a:bodyPr/>
        <a:lstStyle/>
        <a:p>
          <a:pPr algn="ctr"/>
          <a:endParaRPr lang="ru-RU"/>
        </a:p>
      </dgm:t>
    </dgm:pt>
    <dgm:pt modelId="{EFB5728F-95B4-46F8-9039-2C745DB9C4EB}">
      <dgm:prSet/>
      <dgm:spPr/>
      <dgm:t>
        <a:bodyPr/>
        <a:lstStyle/>
        <a:p>
          <a:pPr algn="ctr"/>
          <a:r>
            <a:rPr lang="ru-RU" dirty="0" smtClean="0"/>
            <a:t>3000 порций/день</a:t>
          </a:r>
          <a:endParaRPr lang="ru-RU" dirty="0"/>
        </a:p>
      </dgm:t>
    </dgm:pt>
    <dgm:pt modelId="{CFCFA405-B924-4AD1-B934-32D59D661B5A}" type="parTrans" cxnId="{ADA3CCE5-68AB-49CC-8D25-DB8E728C3F96}">
      <dgm:prSet/>
      <dgm:spPr/>
      <dgm:t>
        <a:bodyPr/>
        <a:lstStyle/>
        <a:p>
          <a:pPr algn="ctr"/>
          <a:endParaRPr lang="ru-RU"/>
        </a:p>
      </dgm:t>
    </dgm:pt>
    <dgm:pt modelId="{C8E9176E-AC5E-4F2D-898A-1A496B379257}" type="sibTrans" cxnId="{ADA3CCE5-68AB-49CC-8D25-DB8E728C3F96}">
      <dgm:prSet/>
      <dgm:spPr/>
      <dgm:t>
        <a:bodyPr/>
        <a:lstStyle/>
        <a:p>
          <a:pPr algn="ctr"/>
          <a:endParaRPr lang="ru-RU"/>
        </a:p>
      </dgm:t>
    </dgm:pt>
    <dgm:pt modelId="{95FA3735-F521-4AA2-A177-39E4B8272D8E}">
      <dgm:prSet phldrT="[Текст]"/>
      <dgm:spPr/>
      <dgm:t>
        <a:bodyPr/>
        <a:lstStyle/>
        <a:p>
          <a:pPr algn="ctr"/>
          <a:r>
            <a:rPr lang="ru-RU" dirty="0" smtClean="0"/>
            <a:t>8 наименований</a:t>
          </a:r>
          <a:endParaRPr lang="ru-RU" dirty="0"/>
        </a:p>
      </dgm:t>
    </dgm:pt>
    <dgm:pt modelId="{88006983-F77F-4598-BA00-B2A1361A5B3D}" type="parTrans" cxnId="{3864F849-053C-423F-A181-04DB15048190}">
      <dgm:prSet/>
      <dgm:spPr/>
      <dgm:t>
        <a:bodyPr/>
        <a:lstStyle/>
        <a:p>
          <a:pPr algn="ctr"/>
          <a:endParaRPr lang="ru-RU"/>
        </a:p>
      </dgm:t>
    </dgm:pt>
    <dgm:pt modelId="{85445CA6-2838-45E0-9740-B90DD8DF9AF0}" type="sibTrans" cxnId="{3864F849-053C-423F-A181-04DB15048190}">
      <dgm:prSet/>
      <dgm:spPr/>
      <dgm:t>
        <a:bodyPr/>
        <a:lstStyle/>
        <a:p>
          <a:pPr algn="ctr"/>
          <a:endParaRPr lang="ru-RU"/>
        </a:p>
      </dgm:t>
    </dgm:pt>
    <dgm:pt modelId="{CFE5B121-5CCC-4A10-92A9-6A106A2545AB}">
      <dgm:prSet/>
      <dgm:spPr/>
      <dgm:t>
        <a:bodyPr/>
        <a:lstStyle/>
        <a:p>
          <a:pPr algn="ctr"/>
          <a:r>
            <a:rPr lang="ru-RU" dirty="0" smtClean="0"/>
            <a:t>2 наименования</a:t>
          </a:r>
          <a:endParaRPr lang="ru-RU" dirty="0"/>
        </a:p>
      </dgm:t>
    </dgm:pt>
    <dgm:pt modelId="{CFC59A7E-EACB-4F45-9A99-B50DD96630A9}" type="parTrans" cxnId="{9E754C45-2AB5-40C9-9651-34340DC5C603}">
      <dgm:prSet/>
      <dgm:spPr/>
      <dgm:t>
        <a:bodyPr/>
        <a:lstStyle/>
        <a:p>
          <a:pPr algn="ctr"/>
          <a:endParaRPr lang="ru-RU"/>
        </a:p>
      </dgm:t>
    </dgm:pt>
    <dgm:pt modelId="{C9B2CE7C-A3F1-4F9C-AEF7-18CF7B0D918B}" type="sibTrans" cxnId="{9E754C45-2AB5-40C9-9651-34340DC5C603}">
      <dgm:prSet/>
      <dgm:spPr/>
      <dgm:t>
        <a:bodyPr/>
        <a:lstStyle/>
        <a:p>
          <a:pPr algn="ctr"/>
          <a:endParaRPr lang="ru-RU"/>
        </a:p>
      </dgm:t>
    </dgm:pt>
    <dgm:pt modelId="{A6FAB1EF-9CD3-4336-AA0F-480374E9D354}" type="pres">
      <dgm:prSet presAssocID="{0BF1DEAC-F03A-4F13-B4D5-369E0D573C7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63B13B-0BF1-4FE1-9246-963E0B6774F8}" type="pres">
      <dgm:prSet presAssocID="{7B05AD7D-A6AB-45AF-9764-9A3E18806660}" presName="linNode" presStyleCnt="0"/>
      <dgm:spPr/>
    </dgm:pt>
    <dgm:pt modelId="{6F94E956-C935-46C5-82BE-3B034AC790B6}" type="pres">
      <dgm:prSet presAssocID="{7B05AD7D-A6AB-45AF-9764-9A3E18806660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75AD6-CE34-4756-A74B-3914B31318C4}" type="pres">
      <dgm:prSet presAssocID="{7B05AD7D-A6AB-45AF-9764-9A3E18806660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7FAF4-2B8A-4675-A7AA-062BFA08589D}" type="pres">
      <dgm:prSet presAssocID="{82A340EF-E7BC-4AC3-8D5A-B12E4FFCF14B}" presName="spacing" presStyleCnt="0"/>
      <dgm:spPr/>
    </dgm:pt>
    <dgm:pt modelId="{2A170896-0AB5-4F20-868B-BF5D07F43424}" type="pres">
      <dgm:prSet presAssocID="{3CA9925E-E8C7-4224-97AC-03170954E55A}" presName="linNode" presStyleCnt="0"/>
      <dgm:spPr/>
    </dgm:pt>
    <dgm:pt modelId="{3D69512D-21F5-410B-85E2-4DD6AE52A975}" type="pres">
      <dgm:prSet presAssocID="{3CA9925E-E8C7-4224-97AC-03170954E55A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09FE6-89DE-4762-856F-182FB4B4CC56}" type="pres">
      <dgm:prSet presAssocID="{3CA9925E-E8C7-4224-97AC-03170954E55A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5809A-052D-4488-A08D-12DB97B5E5BB}" type="pres">
      <dgm:prSet presAssocID="{50C62534-9DC1-4887-BB49-A4CFBCA7D2CF}" presName="spacing" presStyleCnt="0"/>
      <dgm:spPr/>
    </dgm:pt>
    <dgm:pt modelId="{E69DE64A-A795-466C-909F-EF5CDEBD2176}" type="pres">
      <dgm:prSet presAssocID="{39151E1E-6137-4A13-8406-E256E6406A6C}" presName="linNode" presStyleCnt="0"/>
      <dgm:spPr/>
    </dgm:pt>
    <dgm:pt modelId="{51513A5A-3991-4151-9A96-603D39CC0A55}" type="pres">
      <dgm:prSet presAssocID="{39151E1E-6137-4A13-8406-E256E6406A6C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D96C8-DF08-46E6-AB0F-D19F51319F13}" type="pres">
      <dgm:prSet presAssocID="{39151E1E-6137-4A13-8406-E256E6406A6C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A7E458-E1F8-479B-8C16-87FA25F79A12}" type="presOf" srcId="{01DCD816-D7B5-42DC-9DDC-54AC1466917A}" destId="{9EE09FE6-89DE-4762-856F-182FB4B4CC56}" srcOrd="0" destOrd="0" presId="urn:microsoft.com/office/officeart/2005/8/layout/vList6"/>
    <dgm:cxn modelId="{3864F849-053C-423F-A181-04DB15048190}" srcId="{7B05AD7D-A6AB-45AF-9764-9A3E18806660}" destId="{95FA3735-F521-4AA2-A177-39E4B8272D8E}" srcOrd="1" destOrd="0" parTransId="{88006983-F77F-4598-BA00-B2A1361A5B3D}" sibTransId="{85445CA6-2838-45E0-9740-B90DD8DF9AF0}"/>
    <dgm:cxn modelId="{83AA77DE-71CB-45C2-A5BC-95F048F5F672}" srcId="{7B05AD7D-A6AB-45AF-9764-9A3E18806660}" destId="{388F4B90-EDD2-40F6-A118-BD7A3DFFE96D}" srcOrd="0" destOrd="0" parTransId="{7327AB39-5B26-4050-BD3F-FB79755759B5}" sibTransId="{FA67239D-8475-4004-8454-C10BF99E0EF6}"/>
    <dgm:cxn modelId="{4DF9E37A-CC19-4328-B810-CCCC60449147}" srcId="{3CA9925E-E8C7-4224-97AC-03170954E55A}" destId="{09A2EC97-84D5-4977-9443-75B79E6D0DEC}" srcOrd="1" destOrd="0" parTransId="{01386643-3E6C-4D1B-B7EB-5B5EBD4DDA3A}" sibTransId="{05D3DC2C-D20C-4628-A7CF-4456FC3FE9E7}"/>
    <dgm:cxn modelId="{9725FD9B-F187-4297-BCAF-33CFFDA02BC9}" type="presOf" srcId="{3CA9925E-E8C7-4224-97AC-03170954E55A}" destId="{3D69512D-21F5-410B-85E2-4DD6AE52A975}" srcOrd="0" destOrd="0" presId="urn:microsoft.com/office/officeart/2005/8/layout/vList6"/>
    <dgm:cxn modelId="{DA0178BA-9725-43ED-9D64-AB932BE4B694}" type="presOf" srcId="{7B05AD7D-A6AB-45AF-9764-9A3E18806660}" destId="{6F94E956-C935-46C5-82BE-3B034AC790B6}" srcOrd="0" destOrd="0" presId="urn:microsoft.com/office/officeart/2005/8/layout/vList6"/>
    <dgm:cxn modelId="{25DFB5A6-87FE-43D6-B84F-7AFC08D8E3D5}" srcId="{0BF1DEAC-F03A-4F13-B4D5-369E0D573C79}" destId="{7B05AD7D-A6AB-45AF-9764-9A3E18806660}" srcOrd="0" destOrd="0" parTransId="{4A097BD2-D074-4377-9524-91831C99F78E}" sibTransId="{82A340EF-E7BC-4AC3-8D5A-B12E4FFCF14B}"/>
    <dgm:cxn modelId="{7787C889-6D58-4C25-A4D3-A5A812C50B3D}" type="presOf" srcId="{09A2EC97-84D5-4977-9443-75B79E6D0DEC}" destId="{9EE09FE6-89DE-4762-856F-182FB4B4CC56}" srcOrd="0" destOrd="1" presId="urn:microsoft.com/office/officeart/2005/8/layout/vList6"/>
    <dgm:cxn modelId="{9722F29B-A197-4D49-A88E-09E72786AA36}" srcId="{3CA9925E-E8C7-4224-97AC-03170954E55A}" destId="{01DCD816-D7B5-42DC-9DDC-54AC1466917A}" srcOrd="0" destOrd="0" parTransId="{29B6BD24-A774-4A89-AA53-9EAA4857CE69}" sibTransId="{7397E8DB-5521-4360-85AA-A6F60DF9274E}"/>
    <dgm:cxn modelId="{DA3B3EEC-ADB5-42D1-83BA-46707B92944C}" type="presOf" srcId="{388F4B90-EDD2-40F6-A118-BD7A3DFFE96D}" destId="{0F375AD6-CE34-4756-A74B-3914B31318C4}" srcOrd="0" destOrd="0" presId="urn:microsoft.com/office/officeart/2005/8/layout/vList6"/>
    <dgm:cxn modelId="{9E754C45-2AB5-40C9-9651-34340DC5C603}" srcId="{39151E1E-6137-4A13-8406-E256E6406A6C}" destId="{CFE5B121-5CCC-4A10-92A9-6A106A2545AB}" srcOrd="1" destOrd="0" parTransId="{CFC59A7E-EACB-4F45-9A99-B50DD96630A9}" sibTransId="{C9B2CE7C-A3F1-4F9C-AEF7-18CF7B0D918B}"/>
    <dgm:cxn modelId="{DB96A88A-740F-47D7-B5DD-DEFF827DDDE7}" srcId="{0BF1DEAC-F03A-4F13-B4D5-369E0D573C79}" destId="{39151E1E-6137-4A13-8406-E256E6406A6C}" srcOrd="2" destOrd="0" parTransId="{2076F158-BB6E-409C-A8C0-1F5DD7D96C96}" sibTransId="{C7D68CA4-A8CF-4623-BD2F-14253725941F}"/>
    <dgm:cxn modelId="{442CC085-ADA4-435A-8C81-43FDC4EE262C}" type="presOf" srcId="{CFE5B121-5CCC-4A10-92A9-6A106A2545AB}" destId="{805D96C8-DF08-46E6-AB0F-D19F51319F13}" srcOrd="0" destOrd="1" presId="urn:microsoft.com/office/officeart/2005/8/layout/vList6"/>
    <dgm:cxn modelId="{125EDF9B-FA66-4801-9D5D-083D936A6076}" type="presOf" srcId="{39151E1E-6137-4A13-8406-E256E6406A6C}" destId="{51513A5A-3991-4151-9A96-603D39CC0A55}" srcOrd="0" destOrd="0" presId="urn:microsoft.com/office/officeart/2005/8/layout/vList6"/>
    <dgm:cxn modelId="{FC539851-3282-41B8-BAFA-F73C9ED17376}" type="presOf" srcId="{0BF1DEAC-F03A-4F13-B4D5-369E0D573C79}" destId="{A6FAB1EF-9CD3-4336-AA0F-480374E9D354}" srcOrd="0" destOrd="0" presId="urn:microsoft.com/office/officeart/2005/8/layout/vList6"/>
    <dgm:cxn modelId="{AE3F1BC2-AC4A-4997-8E1D-55DD98A691AE}" type="presOf" srcId="{EFB5728F-95B4-46F8-9039-2C745DB9C4EB}" destId="{805D96C8-DF08-46E6-AB0F-D19F51319F13}" srcOrd="0" destOrd="0" presId="urn:microsoft.com/office/officeart/2005/8/layout/vList6"/>
    <dgm:cxn modelId="{171162AC-86F9-4F65-A0BE-6EE8CCE4A29D}" srcId="{0BF1DEAC-F03A-4F13-B4D5-369E0D573C79}" destId="{3CA9925E-E8C7-4224-97AC-03170954E55A}" srcOrd="1" destOrd="0" parTransId="{BEED284A-060F-4BCD-8978-3EF340EFAD01}" sibTransId="{50C62534-9DC1-4887-BB49-A4CFBCA7D2CF}"/>
    <dgm:cxn modelId="{ADA3CCE5-68AB-49CC-8D25-DB8E728C3F96}" srcId="{39151E1E-6137-4A13-8406-E256E6406A6C}" destId="{EFB5728F-95B4-46F8-9039-2C745DB9C4EB}" srcOrd="0" destOrd="0" parTransId="{CFCFA405-B924-4AD1-B934-32D59D661B5A}" sibTransId="{C8E9176E-AC5E-4F2D-898A-1A496B379257}"/>
    <dgm:cxn modelId="{C25D22D3-0A38-4DA9-972E-9BDA353E2A06}" type="presOf" srcId="{95FA3735-F521-4AA2-A177-39E4B8272D8E}" destId="{0F375AD6-CE34-4756-A74B-3914B31318C4}" srcOrd="0" destOrd="1" presId="urn:microsoft.com/office/officeart/2005/8/layout/vList6"/>
    <dgm:cxn modelId="{966041E4-C9B4-49B2-92C3-F19D422AEDF3}" type="presParOf" srcId="{A6FAB1EF-9CD3-4336-AA0F-480374E9D354}" destId="{A363B13B-0BF1-4FE1-9246-963E0B6774F8}" srcOrd="0" destOrd="0" presId="urn:microsoft.com/office/officeart/2005/8/layout/vList6"/>
    <dgm:cxn modelId="{D5044C84-25AC-47E3-A371-5D0BF1C7DAF3}" type="presParOf" srcId="{A363B13B-0BF1-4FE1-9246-963E0B6774F8}" destId="{6F94E956-C935-46C5-82BE-3B034AC790B6}" srcOrd="0" destOrd="0" presId="urn:microsoft.com/office/officeart/2005/8/layout/vList6"/>
    <dgm:cxn modelId="{B8D6A12D-0C4F-4685-951C-E1069C3B3E76}" type="presParOf" srcId="{A363B13B-0BF1-4FE1-9246-963E0B6774F8}" destId="{0F375AD6-CE34-4756-A74B-3914B31318C4}" srcOrd="1" destOrd="0" presId="urn:microsoft.com/office/officeart/2005/8/layout/vList6"/>
    <dgm:cxn modelId="{041C091A-7B5B-48F5-A347-74812268E50B}" type="presParOf" srcId="{A6FAB1EF-9CD3-4336-AA0F-480374E9D354}" destId="{2FF7FAF4-2B8A-4675-A7AA-062BFA08589D}" srcOrd="1" destOrd="0" presId="urn:microsoft.com/office/officeart/2005/8/layout/vList6"/>
    <dgm:cxn modelId="{5454A219-F521-42D6-B035-D1D07C034776}" type="presParOf" srcId="{A6FAB1EF-9CD3-4336-AA0F-480374E9D354}" destId="{2A170896-0AB5-4F20-868B-BF5D07F43424}" srcOrd="2" destOrd="0" presId="urn:microsoft.com/office/officeart/2005/8/layout/vList6"/>
    <dgm:cxn modelId="{96204ADA-75A4-4BC4-92DA-37FB5227CD54}" type="presParOf" srcId="{2A170896-0AB5-4F20-868B-BF5D07F43424}" destId="{3D69512D-21F5-410B-85E2-4DD6AE52A975}" srcOrd="0" destOrd="0" presId="urn:microsoft.com/office/officeart/2005/8/layout/vList6"/>
    <dgm:cxn modelId="{E6B9DEE5-ED1C-441C-A589-2724BC5D4E47}" type="presParOf" srcId="{2A170896-0AB5-4F20-868B-BF5D07F43424}" destId="{9EE09FE6-89DE-4762-856F-182FB4B4CC56}" srcOrd="1" destOrd="0" presId="urn:microsoft.com/office/officeart/2005/8/layout/vList6"/>
    <dgm:cxn modelId="{5271809B-538F-41FF-B262-B9FAAF2F3A40}" type="presParOf" srcId="{A6FAB1EF-9CD3-4336-AA0F-480374E9D354}" destId="{6BF5809A-052D-4488-A08D-12DB97B5E5BB}" srcOrd="3" destOrd="0" presId="urn:microsoft.com/office/officeart/2005/8/layout/vList6"/>
    <dgm:cxn modelId="{4E466CC9-E98D-4339-A633-87A93EAA5F34}" type="presParOf" srcId="{A6FAB1EF-9CD3-4336-AA0F-480374E9D354}" destId="{E69DE64A-A795-466C-909F-EF5CDEBD2176}" srcOrd="4" destOrd="0" presId="urn:microsoft.com/office/officeart/2005/8/layout/vList6"/>
    <dgm:cxn modelId="{FAEC8A6E-0946-4EE1-BC17-E4611A24A46F}" type="presParOf" srcId="{E69DE64A-A795-466C-909F-EF5CDEBD2176}" destId="{51513A5A-3991-4151-9A96-603D39CC0A55}" srcOrd="0" destOrd="0" presId="urn:microsoft.com/office/officeart/2005/8/layout/vList6"/>
    <dgm:cxn modelId="{649A6186-EB14-41DD-9A7F-AC67BEB99FDC}" type="presParOf" srcId="{E69DE64A-A795-466C-909F-EF5CDEBD2176}" destId="{805D96C8-DF08-46E6-AB0F-D19F51319F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50180D-FC71-4378-A048-4BC6888A7B0F}" type="doc">
      <dgm:prSet loTypeId="urn:microsoft.com/office/officeart/2005/8/layout/cycle4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4E3E12-0694-4072-9D6E-A8CD1A3DDA9C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Times New Roman"/>
              <a:ea typeface="Times New Roman"/>
            </a:rPr>
            <a:t>Общее время протекания процесса получения услуги</a:t>
          </a:r>
          <a:endParaRPr lang="ru-RU" sz="1800" dirty="0"/>
        </a:p>
      </dgm:t>
    </dgm:pt>
    <dgm:pt modelId="{FF705359-76BE-492C-8E34-05FBFC8D74C1}" type="parTrans" cxnId="{A2D9D92B-2961-495D-875B-E51BA1F710D1}">
      <dgm:prSet/>
      <dgm:spPr/>
      <dgm:t>
        <a:bodyPr/>
        <a:lstStyle/>
        <a:p>
          <a:pPr algn="ctr"/>
          <a:endParaRPr lang="ru-RU" sz="3200"/>
        </a:p>
      </dgm:t>
    </dgm:pt>
    <dgm:pt modelId="{BCC181BF-9C4A-43D0-8D07-CF2B3202B74F}" type="sibTrans" cxnId="{A2D9D92B-2961-495D-875B-E51BA1F710D1}">
      <dgm:prSet/>
      <dgm:spPr/>
      <dgm:t>
        <a:bodyPr/>
        <a:lstStyle/>
        <a:p>
          <a:pPr algn="ctr"/>
          <a:endParaRPr lang="ru-RU" sz="3200"/>
        </a:p>
      </dgm:t>
    </dgm:pt>
    <dgm:pt modelId="{8D2681F9-C1E9-4091-B104-BB5C7AF57AC0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Times New Roman"/>
              <a:ea typeface="Times New Roman"/>
            </a:rPr>
            <a:t>Время протекания процесса, потраченное клиентом на получение карты</a:t>
          </a:r>
          <a:endParaRPr lang="ru-RU" sz="1800" dirty="0"/>
        </a:p>
      </dgm:t>
    </dgm:pt>
    <dgm:pt modelId="{31A00FB7-3F95-4837-8344-FE401F347FA9}" type="parTrans" cxnId="{1B2862F7-3319-4E7D-91D1-B67E8AF85912}">
      <dgm:prSet/>
      <dgm:spPr/>
      <dgm:t>
        <a:bodyPr/>
        <a:lstStyle/>
        <a:p>
          <a:pPr algn="ctr"/>
          <a:endParaRPr lang="ru-RU" sz="3200"/>
        </a:p>
      </dgm:t>
    </dgm:pt>
    <dgm:pt modelId="{755F0BC7-24BA-4CF4-A97C-A6DE9A561F51}" type="sibTrans" cxnId="{1B2862F7-3319-4E7D-91D1-B67E8AF85912}">
      <dgm:prSet/>
      <dgm:spPr/>
      <dgm:t>
        <a:bodyPr/>
        <a:lstStyle/>
        <a:p>
          <a:pPr algn="ctr"/>
          <a:endParaRPr lang="ru-RU" sz="3200"/>
        </a:p>
      </dgm:t>
    </dgm:pt>
    <dgm:pt modelId="{22CDC954-CA36-4ABD-9899-2A94E86EBC6E}">
      <dgm:prSet phldrT="[Текст]" custT="1"/>
      <dgm:spPr/>
      <dgm:t>
        <a:bodyPr/>
        <a:lstStyle/>
        <a:p>
          <a:pPr algn="ctr"/>
          <a:r>
            <a:rPr lang="ru-RU" sz="1800" smtClean="0">
              <a:latin typeface="Times New Roman"/>
              <a:ea typeface="Times New Roman"/>
            </a:rPr>
            <a:t>Количество визитов клиента для получения услуги</a:t>
          </a:r>
          <a:endParaRPr lang="ru-RU" sz="1800" dirty="0"/>
        </a:p>
      </dgm:t>
    </dgm:pt>
    <dgm:pt modelId="{05DB9597-A821-4935-AE8D-EEB8913D04E5}" type="parTrans" cxnId="{85E6F677-0CF4-4A97-BDDE-BDA998ED55EB}">
      <dgm:prSet/>
      <dgm:spPr/>
      <dgm:t>
        <a:bodyPr/>
        <a:lstStyle/>
        <a:p>
          <a:pPr algn="ctr"/>
          <a:endParaRPr lang="ru-RU" sz="3200"/>
        </a:p>
      </dgm:t>
    </dgm:pt>
    <dgm:pt modelId="{32ACA48A-2F4C-4170-9028-3FA8E598F692}" type="sibTrans" cxnId="{85E6F677-0CF4-4A97-BDDE-BDA998ED55EB}">
      <dgm:prSet/>
      <dgm:spPr/>
      <dgm:t>
        <a:bodyPr/>
        <a:lstStyle/>
        <a:p>
          <a:pPr algn="ctr"/>
          <a:endParaRPr lang="ru-RU" sz="3200"/>
        </a:p>
      </dgm:t>
    </dgm:pt>
    <dgm:pt modelId="{BBA6846A-B8FF-4D92-B66C-7F867AD3EB2B}">
      <dgm:prSet phldrT="[Текст]" custT="1"/>
      <dgm:spPr/>
      <dgm:t>
        <a:bodyPr/>
        <a:lstStyle/>
        <a:p>
          <a:pPr algn="ctr"/>
          <a:r>
            <a:rPr lang="ru-RU" sz="1800" smtClean="0">
              <a:latin typeface="Times New Roman"/>
              <a:ea typeface="Times New Roman"/>
            </a:rPr>
            <a:t>Время нахождения заявителя в УСЗН</a:t>
          </a:r>
          <a:endParaRPr lang="ru-RU" sz="1800" dirty="0"/>
        </a:p>
      </dgm:t>
    </dgm:pt>
    <dgm:pt modelId="{5BB7DF73-0D6B-4ED8-BB19-14309C035887}" type="parTrans" cxnId="{26E89FA4-0839-4BE1-8933-F765F4D2D3CE}">
      <dgm:prSet/>
      <dgm:spPr/>
      <dgm:t>
        <a:bodyPr/>
        <a:lstStyle/>
        <a:p>
          <a:pPr algn="ctr"/>
          <a:endParaRPr lang="ru-RU" sz="3200"/>
        </a:p>
      </dgm:t>
    </dgm:pt>
    <dgm:pt modelId="{84D14C89-9FEB-4DB2-845C-326F78E9B83B}" type="sibTrans" cxnId="{26E89FA4-0839-4BE1-8933-F765F4D2D3CE}">
      <dgm:prSet/>
      <dgm:spPr/>
      <dgm:t>
        <a:bodyPr/>
        <a:lstStyle/>
        <a:p>
          <a:pPr algn="ctr"/>
          <a:endParaRPr lang="ru-RU" sz="3200"/>
        </a:p>
      </dgm:t>
    </dgm:pt>
    <dgm:pt modelId="{010F5806-63E6-412F-A387-E6B595F6A1FC}" type="pres">
      <dgm:prSet presAssocID="{8350180D-FC71-4378-A048-4BC6888A7B0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BB7388-F6AD-4DFE-B284-C7194014C61F}" type="pres">
      <dgm:prSet presAssocID="{8350180D-FC71-4378-A048-4BC6888A7B0F}" presName="children" presStyleCnt="0"/>
      <dgm:spPr/>
    </dgm:pt>
    <dgm:pt modelId="{7E84ADC4-0CF7-4325-8B61-4F135062644C}" type="pres">
      <dgm:prSet presAssocID="{8350180D-FC71-4378-A048-4BC6888A7B0F}" presName="childPlaceholder" presStyleCnt="0"/>
      <dgm:spPr/>
    </dgm:pt>
    <dgm:pt modelId="{31F90AB8-AC3A-4C20-9CFC-9BE2DEA80F10}" type="pres">
      <dgm:prSet presAssocID="{8350180D-FC71-4378-A048-4BC6888A7B0F}" presName="circle" presStyleCnt="0"/>
      <dgm:spPr/>
    </dgm:pt>
    <dgm:pt modelId="{CABED172-D3B7-4C1C-A963-07C2DC681E80}" type="pres">
      <dgm:prSet presAssocID="{8350180D-FC71-4378-A048-4BC6888A7B0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50640-7CB2-4703-AF8E-AD762A08B9F4}" type="pres">
      <dgm:prSet presAssocID="{8350180D-FC71-4378-A048-4BC6888A7B0F}" presName="quadrant2" presStyleLbl="node1" presStyleIdx="1" presStyleCnt="4" custLinFactNeighborX="22" custLinFactNeighborY="9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BFADB-5EE7-42DB-A7C3-BA9FBFEBA660}" type="pres">
      <dgm:prSet presAssocID="{8350180D-FC71-4378-A048-4BC6888A7B0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2CD24-C1AF-41C2-9792-CD4CA9EE8D31}" type="pres">
      <dgm:prSet presAssocID="{8350180D-FC71-4378-A048-4BC6888A7B0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7583E-1A4D-4A9D-8EEE-002D11755617}" type="pres">
      <dgm:prSet presAssocID="{8350180D-FC71-4378-A048-4BC6888A7B0F}" presName="quadrantPlaceholder" presStyleCnt="0"/>
      <dgm:spPr/>
    </dgm:pt>
    <dgm:pt modelId="{BE6F7189-EF70-4B42-8FDC-AA2F1213424C}" type="pres">
      <dgm:prSet presAssocID="{8350180D-FC71-4378-A048-4BC6888A7B0F}" presName="center1" presStyleLbl="fgShp" presStyleIdx="0" presStyleCnt="2"/>
      <dgm:spPr/>
    </dgm:pt>
    <dgm:pt modelId="{3A9DF269-DBA4-4FAE-800F-6212CA89D0AF}" type="pres">
      <dgm:prSet presAssocID="{8350180D-FC71-4378-A048-4BC6888A7B0F}" presName="center2" presStyleLbl="fgShp" presStyleIdx="1" presStyleCnt="2"/>
      <dgm:spPr/>
    </dgm:pt>
  </dgm:ptLst>
  <dgm:cxnLst>
    <dgm:cxn modelId="{9199FA6C-7851-4905-9D55-A291BB24DE97}" type="presOf" srcId="{8D2681F9-C1E9-4091-B104-BB5C7AF57AC0}" destId="{29B50640-7CB2-4703-AF8E-AD762A08B9F4}" srcOrd="0" destOrd="0" presId="urn:microsoft.com/office/officeart/2005/8/layout/cycle4"/>
    <dgm:cxn modelId="{FDC9C196-E560-4F46-82E9-9B6C63F95AB4}" type="presOf" srcId="{8350180D-FC71-4378-A048-4BC6888A7B0F}" destId="{010F5806-63E6-412F-A387-E6B595F6A1FC}" srcOrd="0" destOrd="0" presId="urn:microsoft.com/office/officeart/2005/8/layout/cycle4"/>
    <dgm:cxn modelId="{24C53CED-B195-4AF4-95F5-99CCD38BDA92}" type="presOf" srcId="{BBA6846A-B8FF-4D92-B66C-7F867AD3EB2B}" destId="{03C2CD24-C1AF-41C2-9792-CD4CA9EE8D31}" srcOrd="0" destOrd="0" presId="urn:microsoft.com/office/officeart/2005/8/layout/cycle4"/>
    <dgm:cxn modelId="{47C00153-663C-47ED-AFC4-6E6644726FB1}" type="presOf" srcId="{714E3E12-0694-4072-9D6E-A8CD1A3DDA9C}" destId="{CABED172-D3B7-4C1C-A963-07C2DC681E80}" srcOrd="0" destOrd="0" presId="urn:microsoft.com/office/officeart/2005/8/layout/cycle4"/>
    <dgm:cxn modelId="{1B2862F7-3319-4E7D-91D1-B67E8AF85912}" srcId="{8350180D-FC71-4378-A048-4BC6888A7B0F}" destId="{8D2681F9-C1E9-4091-B104-BB5C7AF57AC0}" srcOrd="1" destOrd="0" parTransId="{31A00FB7-3F95-4837-8344-FE401F347FA9}" sibTransId="{755F0BC7-24BA-4CF4-A97C-A6DE9A561F51}"/>
    <dgm:cxn modelId="{7FA5DA90-48BE-4BFE-ACDF-0400BF87BA17}" type="presOf" srcId="{22CDC954-CA36-4ABD-9899-2A94E86EBC6E}" destId="{BD0BFADB-5EE7-42DB-A7C3-BA9FBFEBA660}" srcOrd="0" destOrd="0" presId="urn:microsoft.com/office/officeart/2005/8/layout/cycle4"/>
    <dgm:cxn modelId="{26E89FA4-0839-4BE1-8933-F765F4D2D3CE}" srcId="{8350180D-FC71-4378-A048-4BC6888A7B0F}" destId="{BBA6846A-B8FF-4D92-B66C-7F867AD3EB2B}" srcOrd="3" destOrd="0" parTransId="{5BB7DF73-0D6B-4ED8-BB19-14309C035887}" sibTransId="{84D14C89-9FEB-4DB2-845C-326F78E9B83B}"/>
    <dgm:cxn modelId="{A2D9D92B-2961-495D-875B-E51BA1F710D1}" srcId="{8350180D-FC71-4378-A048-4BC6888A7B0F}" destId="{714E3E12-0694-4072-9D6E-A8CD1A3DDA9C}" srcOrd="0" destOrd="0" parTransId="{FF705359-76BE-492C-8E34-05FBFC8D74C1}" sibTransId="{BCC181BF-9C4A-43D0-8D07-CF2B3202B74F}"/>
    <dgm:cxn modelId="{85E6F677-0CF4-4A97-BDDE-BDA998ED55EB}" srcId="{8350180D-FC71-4378-A048-4BC6888A7B0F}" destId="{22CDC954-CA36-4ABD-9899-2A94E86EBC6E}" srcOrd="2" destOrd="0" parTransId="{05DB9597-A821-4935-AE8D-EEB8913D04E5}" sibTransId="{32ACA48A-2F4C-4170-9028-3FA8E598F692}"/>
    <dgm:cxn modelId="{E4B2EF93-09DF-4748-ADC3-36B07BFC545B}" type="presParOf" srcId="{010F5806-63E6-412F-A387-E6B595F6A1FC}" destId="{B1BB7388-F6AD-4DFE-B284-C7194014C61F}" srcOrd="0" destOrd="0" presId="urn:microsoft.com/office/officeart/2005/8/layout/cycle4"/>
    <dgm:cxn modelId="{9344BA24-7751-42CC-B792-6CFD6E442965}" type="presParOf" srcId="{B1BB7388-F6AD-4DFE-B284-C7194014C61F}" destId="{7E84ADC4-0CF7-4325-8B61-4F135062644C}" srcOrd="0" destOrd="0" presId="urn:microsoft.com/office/officeart/2005/8/layout/cycle4"/>
    <dgm:cxn modelId="{D9AE9966-404E-489A-A07C-DC03864514FD}" type="presParOf" srcId="{010F5806-63E6-412F-A387-E6B595F6A1FC}" destId="{31F90AB8-AC3A-4C20-9CFC-9BE2DEA80F10}" srcOrd="1" destOrd="0" presId="urn:microsoft.com/office/officeart/2005/8/layout/cycle4"/>
    <dgm:cxn modelId="{63E3C0E4-B21C-4672-9A97-6B14D38AAE15}" type="presParOf" srcId="{31F90AB8-AC3A-4C20-9CFC-9BE2DEA80F10}" destId="{CABED172-D3B7-4C1C-A963-07C2DC681E80}" srcOrd="0" destOrd="0" presId="urn:microsoft.com/office/officeart/2005/8/layout/cycle4"/>
    <dgm:cxn modelId="{1AA9DA4F-A687-4E72-B491-FDE3F8407FAF}" type="presParOf" srcId="{31F90AB8-AC3A-4C20-9CFC-9BE2DEA80F10}" destId="{29B50640-7CB2-4703-AF8E-AD762A08B9F4}" srcOrd="1" destOrd="0" presId="urn:microsoft.com/office/officeart/2005/8/layout/cycle4"/>
    <dgm:cxn modelId="{078D8235-0A8D-4ECA-AB46-2DF412CC452C}" type="presParOf" srcId="{31F90AB8-AC3A-4C20-9CFC-9BE2DEA80F10}" destId="{BD0BFADB-5EE7-42DB-A7C3-BA9FBFEBA660}" srcOrd="2" destOrd="0" presId="urn:microsoft.com/office/officeart/2005/8/layout/cycle4"/>
    <dgm:cxn modelId="{CF10B6AF-8129-43CD-8C56-AA2765F2EEA8}" type="presParOf" srcId="{31F90AB8-AC3A-4C20-9CFC-9BE2DEA80F10}" destId="{03C2CD24-C1AF-41C2-9792-CD4CA9EE8D31}" srcOrd="3" destOrd="0" presId="urn:microsoft.com/office/officeart/2005/8/layout/cycle4"/>
    <dgm:cxn modelId="{0F70280A-56C9-40DE-83F3-C4B3B8F235DF}" type="presParOf" srcId="{31F90AB8-AC3A-4C20-9CFC-9BE2DEA80F10}" destId="{52C7583E-1A4D-4A9D-8EEE-002D11755617}" srcOrd="4" destOrd="0" presId="urn:microsoft.com/office/officeart/2005/8/layout/cycle4"/>
    <dgm:cxn modelId="{930E11EB-0A33-437F-B5B1-9EDC932C89CB}" type="presParOf" srcId="{010F5806-63E6-412F-A387-E6B595F6A1FC}" destId="{BE6F7189-EF70-4B42-8FDC-AA2F1213424C}" srcOrd="2" destOrd="0" presId="urn:microsoft.com/office/officeart/2005/8/layout/cycle4"/>
    <dgm:cxn modelId="{63DE6B0E-9DC4-4FBD-AAE2-77981512644E}" type="presParOf" srcId="{010F5806-63E6-412F-A387-E6B595F6A1FC}" destId="{3A9DF269-DBA4-4FAE-800F-6212CA89D0A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46EE47-DC22-4AD4-9182-4A2F5444023C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F0663B-0721-4935-AE60-800C62CA6640}">
      <dgm:prSet phldrT="[Текст]" custT="1"/>
      <dgm:spPr>
        <a:solidFill>
          <a:srgbClr val="284780"/>
        </a:solidFill>
        <a:ln w="19050">
          <a:solidFill>
            <a:schemeClr val="accent5">
              <a:lumMod val="50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ru-RU" sz="2800" b="1" dirty="0" smtClean="0">
              <a:latin typeface="Century Gothic" panose="020B0502020202020204" pitchFamily="34" charset="0"/>
            </a:rPr>
            <a:t>2018</a:t>
          </a:r>
          <a:endParaRPr lang="ru-RU" sz="2800" b="1" dirty="0">
            <a:latin typeface="Century Gothic" panose="020B0502020202020204" pitchFamily="34" charset="0"/>
          </a:endParaRPr>
        </a:p>
      </dgm:t>
    </dgm:pt>
    <dgm:pt modelId="{6BB30F40-9AF7-4B7F-B59C-784942E7ED93}" type="parTrans" cxnId="{94EE66D9-A929-4652-B23E-8A7E5216CCE6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8659F7F0-2199-4585-A338-F44419F61AD2}" type="sibTrans" cxnId="{94EE66D9-A929-4652-B23E-8A7E5216CCE6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EBE4A77D-672C-4276-A4F2-0BF025D61AB7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 w="19050"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Заключение соглашения о создании центра Срок :1 сентября </a:t>
          </a:r>
          <a:endParaRPr lang="ru-RU" dirty="0">
            <a:latin typeface="Century Gothic" panose="020B0502020202020204" pitchFamily="34" charset="0"/>
          </a:endParaRPr>
        </a:p>
      </dgm:t>
    </dgm:pt>
    <dgm:pt modelId="{A42E34A9-3130-4B3B-A687-C56DA20AB57D}" type="parTrans" cxnId="{9D8F9283-B3E4-4543-8E8B-1D1820FEF311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5E737392-15F5-4672-AAC7-65B539420AA7}" type="sibTrans" cxnId="{9D8F9283-B3E4-4543-8E8B-1D1820FEF311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D4B4DD02-AA0D-4C42-8FE9-2925DBC3A95E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 w="19050"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Определение площадки по размещению центра Срок :10 сентября</a:t>
          </a:r>
          <a:endParaRPr lang="ru-RU" dirty="0">
            <a:latin typeface="Century Gothic" panose="020B0502020202020204" pitchFamily="34" charset="0"/>
          </a:endParaRPr>
        </a:p>
      </dgm:t>
    </dgm:pt>
    <dgm:pt modelId="{E8D3FBE6-0FE5-4720-AB78-B455256E0AA2}" type="parTrans" cxnId="{CFF210B2-3103-47B7-9643-A9BC4E293683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1D87A1FB-68E7-42C9-9643-ADE325BE9762}" type="sibTrans" cxnId="{CFF210B2-3103-47B7-9643-A9BC4E293683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3486F1B5-7BBC-406B-9775-8769E8A4B9DE}">
      <dgm:prSet phldrT="[Текст]" custT="1"/>
      <dgm:spPr>
        <a:ln w="19050">
          <a:solidFill>
            <a:schemeClr val="tx2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ru-RU" sz="2800" b="1" dirty="0" smtClean="0">
              <a:latin typeface="Century Gothic" panose="020B0502020202020204" pitchFamily="34" charset="0"/>
            </a:rPr>
            <a:t>2019</a:t>
          </a:r>
          <a:endParaRPr lang="ru-RU" sz="2800" b="1" dirty="0">
            <a:latin typeface="Century Gothic" panose="020B0502020202020204" pitchFamily="34" charset="0"/>
          </a:endParaRPr>
        </a:p>
      </dgm:t>
    </dgm:pt>
    <dgm:pt modelId="{490E2B1F-4862-472E-B40D-ECCF52E8C222}" type="parTrans" cxnId="{E1A8046C-ABBE-42FD-935A-D20DE54FD560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49531530-B883-4FEB-BA1B-F72B96683BFD}" type="sibTrans" cxnId="{E1A8046C-ABBE-42FD-935A-D20DE54FD560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C27646E4-C867-4166-9819-710E87D76EB1}">
      <dgm:prSet phldrT="[Текст]"/>
      <dgm:spPr>
        <a:ln w="19050">
          <a:solidFill>
            <a:schemeClr val="tx2">
              <a:lumMod val="75000"/>
              <a:alpha val="90000"/>
            </a:schemeClr>
          </a:solidFill>
        </a:ln>
      </dgm:spPr>
      <dgm:t>
        <a:bodyPr/>
        <a:lstStyle/>
        <a:p>
          <a:pPr marL="171450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Сооружение пилотной учебной</a:t>
          </a:r>
          <a:r>
            <a:rPr lang="en-US" dirty="0" smtClean="0">
              <a:latin typeface="Century Gothic" panose="020B0502020202020204" pitchFamily="34" charset="0"/>
            </a:rPr>
            <a:t> </a:t>
          </a:r>
          <a:r>
            <a:rPr lang="ru-RU" dirty="0" smtClean="0">
              <a:latin typeface="Century Gothic" panose="020B0502020202020204" pitchFamily="34" charset="0"/>
            </a:rPr>
            <a:t>строительной площадки в ПСР-логике "РСП-образец" с размещением объектов:</a:t>
          </a:r>
          <a:endParaRPr lang="ru-RU" dirty="0">
            <a:latin typeface="Century Gothic" panose="020B0502020202020204" pitchFamily="34" charset="0"/>
          </a:endParaRPr>
        </a:p>
      </dgm:t>
    </dgm:pt>
    <dgm:pt modelId="{6D1B8F7A-2BBB-467E-A89B-7180C9D3A59D}" type="parTrans" cxnId="{B9462B39-DFA3-4183-8214-347DD9049B57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82DC07E9-EE08-45A2-9234-4CC8D71016BF}" type="sibTrans" cxnId="{B9462B39-DFA3-4183-8214-347DD9049B57}">
      <dgm:prSet/>
      <dgm:spPr/>
      <dgm:t>
        <a:bodyPr/>
        <a:lstStyle/>
        <a:p>
          <a:pPr>
            <a:spcAft>
              <a:spcPts val="600"/>
            </a:spcAft>
          </a:pPr>
          <a:endParaRPr lang="ru-RU">
            <a:latin typeface="Century Gothic" panose="020B0502020202020204" pitchFamily="34" charset="0"/>
          </a:endParaRPr>
        </a:p>
      </dgm:t>
    </dgm:pt>
    <dgm:pt modelId="{20EB6696-A725-4EF8-8521-6DF6882B1A53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 w="19050"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Обучение сотрудников Срок :с 1 сентября по 31 декабря</a:t>
          </a:r>
          <a:endParaRPr lang="ru-RU" dirty="0">
            <a:latin typeface="Century Gothic" panose="020B0502020202020204" pitchFamily="34" charset="0"/>
          </a:endParaRPr>
        </a:p>
      </dgm:t>
    </dgm:pt>
    <dgm:pt modelId="{B6F2B913-C5E7-4EEC-9604-2FA3C005B5DD}" type="parTrans" cxnId="{B84AED76-E15C-4A1B-A56C-217804E67275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7721BFB9-2FC5-4A0D-9423-0C1507D9360A}" type="sibTrans" cxnId="{B84AED76-E15C-4A1B-A56C-217804E67275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DC48A9B9-E6C7-46F3-A646-70C0EBF0BF57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 w="19050"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Формирование технического задания  Срок : до 1 ноября</a:t>
          </a:r>
          <a:endParaRPr lang="ru-RU" dirty="0">
            <a:latin typeface="Century Gothic" panose="020B0502020202020204" pitchFamily="34" charset="0"/>
          </a:endParaRPr>
        </a:p>
      </dgm:t>
    </dgm:pt>
    <dgm:pt modelId="{D9882E77-C489-4444-A0DF-3512F6EF4AA8}" type="parTrans" cxnId="{7C1C40DF-D271-4086-8488-97EFB198EED6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409D69BE-CF3F-46E0-8230-19D102C0F74D}" type="sibTrans" cxnId="{7C1C40DF-D271-4086-8488-97EFB198EED6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415C15A1-EC92-4C0A-8D41-2C2EB9BAD1B2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 w="19050"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Переговоры с ключевыми </a:t>
          </a:r>
          <a:r>
            <a:rPr lang="ru-RU" dirty="0" err="1" smtClean="0">
              <a:latin typeface="Century Gothic" panose="020B0502020202020204" pitchFamily="34" charset="0"/>
            </a:rPr>
            <a:t>стейкхолдерами</a:t>
          </a:r>
          <a:r>
            <a:rPr lang="ru-RU" dirty="0" smtClean="0">
              <a:latin typeface="Century Gothic" panose="020B0502020202020204" pitchFamily="34" charset="0"/>
            </a:rPr>
            <a:t> Срок :  31 декабря</a:t>
          </a:r>
          <a:endParaRPr lang="ru-RU" dirty="0">
            <a:latin typeface="Century Gothic" panose="020B0502020202020204" pitchFamily="34" charset="0"/>
          </a:endParaRPr>
        </a:p>
      </dgm:t>
    </dgm:pt>
    <dgm:pt modelId="{58819729-0B49-42DA-A74C-D467AB8928D5}" type="parTrans" cxnId="{BB2955CB-DB35-4511-AA57-2DB6EFDE4481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8A73375A-5278-4E44-955D-9BE922A37FF9}" type="sibTrans" cxnId="{BB2955CB-DB35-4511-AA57-2DB6EFDE4481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E345CD2D-352E-43FC-8D37-FF94FF1C5717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 w="19050"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Организация фабрики процессов по направлениям: "Строитель", </a:t>
          </a:r>
          <a:r>
            <a:rPr lang="ru-RU" dirty="0" err="1" smtClean="0">
              <a:latin typeface="Century Gothic" panose="020B0502020202020204" pitchFamily="34" charset="0"/>
            </a:rPr>
            <a:t>Тепломонтажник</a:t>
          </a:r>
          <a:r>
            <a:rPr lang="ru-RU" dirty="0" smtClean="0">
              <a:latin typeface="Century Gothic" panose="020B0502020202020204" pitchFamily="34" charset="0"/>
            </a:rPr>
            <a:t>", "Последний планировщик", "Система 5С в офисе» Срок : 1 октября- 30 ноября</a:t>
          </a:r>
          <a:endParaRPr lang="ru-RU" dirty="0">
            <a:latin typeface="Century Gothic" panose="020B0502020202020204" pitchFamily="34" charset="0"/>
          </a:endParaRPr>
        </a:p>
      </dgm:t>
    </dgm:pt>
    <dgm:pt modelId="{8572E428-AE8D-4B76-9588-19A7FD30E3B1}" type="parTrans" cxnId="{E7EA5C60-5BFE-44B9-97D1-BE0829BE6494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B88056C1-CD14-44C0-94E3-F94163DDF0E3}" type="sibTrans" cxnId="{E7EA5C60-5BFE-44B9-97D1-BE0829BE6494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9CCF907A-81A0-40FD-B194-78F34BCD9C48}">
      <dgm:prSet phldrT="[Текст]"/>
      <dgm:spPr>
        <a:ln w="19050">
          <a:solidFill>
            <a:schemeClr val="tx2">
              <a:lumMod val="75000"/>
              <a:alpha val="90000"/>
            </a:schemeClr>
          </a:solidFill>
        </a:ln>
      </dgm:spPr>
      <dgm:t>
        <a:bodyPr/>
        <a:lstStyle/>
        <a:p>
          <a:pPr marL="612000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атомный энергоблок (уменьшенная копия 1:25) Срок: 15 августа</a:t>
          </a:r>
          <a:endParaRPr lang="ru-RU" dirty="0">
            <a:latin typeface="Century Gothic" panose="020B0502020202020204" pitchFamily="34" charset="0"/>
          </a:endParaRPr>
        </a:p>
      </dgm:t>
    </dgm:pt>
    <dgm:pt modelId="{180CF570-FDF4-457B-8DF8-2B17548A24B3}" type="parTrans" cxnId="{5891BF7A-345A-4350-951C-C93BAA7D3C98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0AC0129D-2227-4368-A9E1-848775BCBA73}" type="sibTrans" cxnId="{5891BF7A-345A-4350-951C-C93BAA7D3C98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A5F4965D-DAED-4A23-A6CF-D4DE9383A4BC}">
      <dgm:prSet phldrT="[Текст]"/>
      <dgm:spPr>
        <a:ln w="19050">
          <a:solidFill>
            <a:schemeClr val="tx2">
              <a:lumMod val="75000"/>
              <a:alpha val="90000"/>
            </a:schemeClr>
          </a:solidFill>
        </a:ln>
      </dgm:spPr>
      <dgm:t>
        <a:bodyPr/>
        <a:lstStyle/>
        <a:p>
          <a:pPr marL="612000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строительный городок </a:t>
          </a:r>
          <a:endParaRPr lang="ru-RU" dirty="0">
            <a:latin typeface="Century Gothic" panose="020B0502020202020204" pitchFamily="34" charset="0"/>
          </a:endParaRPr>
        </a:p>
      </dgm:t>
    </dgm:pt>
    <dgm:pt modelId="{50926C9D-09CE-45B2-8EE4-E399E3381F66}" type="parTrans" cxnId="{7AFC6850-008D-41F6-83DD-FB59D8AFE09D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F0E76ADA-6654-469B-9A70-9EE07455D381}" type="sibTrans" cxnId="{7AFC6850-008D-41F6-83DD-FB59D8AFE09D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60376D8E-2737-49A2-B205-414092E8EA07}">
      <dgm:prSet phldrT="[Текст]"/>
      <dgm:spPr>
        <a:ln w="19050">
          <a:solidFill>
            <a:schemeClr val="tx2">
              <a:lumMod val="75000"/>
              <a:alpha val="90000"/>
            </a:schemeClr>
          </a:solidFill>
        </a:ln>
      </dgm:spPr>
      <dgm:t>
        <a:bodyPr/>
        <a:lstStyle/>
        <a:p>
          <a:pPr marL="612000">
            <a:spcAft>
              <a:spcPts val="600"/>
            </a:spcAft>
          </a:pPr>
          <a:r>
            <a:rPr lang="ru-RU" dirty="0" err="1" smtClean="0">
              <a:latin typeface="Century Gothic" panose="020B0502020202020204" pitchFamily="34" charset="0"/>
            </a:rPr>
            <a:t>приобъектовый</a:t>
          </a:r>
          <a:r>
            <a:rPr lang="ru-RU" dirty="0" smtClean="0">
              <a:latin typeface="Century Gothic" panose="020B0502020202020204" pitchFamily="34" charset="0"/>
            </a:rPr>
            <a:t> склад</a:t>
          </a:r>
          <a:endParaRPr lang="ru-RU" dirty="0">
            <a:latin typeface="Century Gothic" panose="020B0502020202020204" pitchFamily="34" charset="0"/>
          </a:endParaRPr>
        </a:p>
      </dgm:t>
    </dgm:pt>
    <dgm:pt modelId="{A759823D-FE4C-4207-8C41-1D768E50539B}" type="parTrans" cxnId="{B1FA2EB5-B942-46B8-810C-C4302BD8AB53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0692A5D4-6C0E-4ED5-9005-6C1E8C068064}" type="sibTrans" cxnId="{B1FA2EB5-B942-46B8-810C-C4302BD8AB53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FDA5AA6C-4A8D-4175-9E4A-64447039F3CC}">
      <dgm:prSet phldrT="[Текст]"/>
      <dgm:spPr>
        <a:ln w="19050">
          <a:solidFill>
            <a:schemeClr val="tx2">
              <a:lumMod val="75000"/>
              <a:alpha val="90000"/>
            </a:schemeClr>
          </a:solidFill>
        </a:ln>
      </dgm:spPr>
      <dgm:t>
        <a:bodyPr/>
        <a:lstStyle/>
        <a:p>
          <a:pPr marL="612000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арматурно-заготовительный цех</a:t>
          </a:r>
          <a:endParaRPr lang="ru-RU" dirty="0">
            <a:latin typeface="Century Gothic" panose="020B0502020202020204" pitchFamily="34" charset="0"/>
          </a:endParaRPr>
        </a:p>
      </dgm:t>
    </dgm:pt>
    <dgm:pt modelId="{D289B53F-3F39-4C62-B263-FDA98FDB8B45}" type="parTrans" cxnId="{C822886F-5497-446B-97F7-65ED1A72F86C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E4E40196-5356-453C-B3A9-8E5AF9D3BDA7}" type="sibTrans" cxnId="{C822886F-5497-446B-97F7-65ED1A72F86C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69F6C1E8-2696-45E1-902D-75A0A6E64027}">
      <dgm:prSet phldrT="[Текст]"/>
      <dgm:spPr>
        <a:ln w="19050">
          <a:solidFill>
            <a:schemeClr val="tx2">
              <a:lumMod val="75000"/>
              <a:alpha val="90000"/>
            </a:schemeClr>
          </a:solidFill>
        </a:ln>
      </dgm:spPr>
      <dgm:t>
        <a:bodyPr/>
        <a:lstStyle/>
        <a:p>
          <a:pPr marL="612000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площадка раздельного сбора строительных отходов </a:t>
          </a:r>
          <a:endParaRPr lang="ru-RU" dirty="0">
            <a:latin typeface="Century Gothic" panose="020B0502020202020204" pitchFamily="34" charset="0"/>
          </a:endParaRPr>
        </a:p>
      </dgm:t>
    </dgm:pt>
    <dgm:pt modelId="{19548D3D-DC4C-48E3-ACD4-5844DCAF084C}" type="parTrans" cxnId="{B37BCBF8-9180-4F4D-A086-A3C140BF74A6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257615E9-5747-4DC5-9FA7-5B9B74062D4D}" type="sibTrans" cxnId="{B37BCBF8-9180-4F4D-A086-A3C140BF74A6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CAD3BD9C-1C08-4530-BD28-4212378A5044}">
      <dgm:prSet phldrT="[Текст]"/>
      <dgm:spPr>
        <a:ln w="19050">
          <a:solidFill>
            <a:schemeClr val="tx2">
              <a:lumMod val="75000"/>
              <a:alpha val="90000"/>
            </a:schemeClr>
          </a:solidFill>
        </a:ln>
      </dgm:spPr>
      <dgm:t>
        <a:bodyPr/>
        <a:lstStyle/>
        <a:p>
          <a:pPr marL="172800">
            <a:spcAft>
              <a:spcPts val="600"/>
            </a:spcAft>
          </a:pPr>
          <a:r>
            <a:rPr lang="ru-RU" dirty="0" smtClean="0">
              <a:latin typeface="Century Gothic" panose="020B0502020202020204" pitchFamily="34" charset="0"/>
            </a:rPr>
            <a:t>Создание информационного центра "полевого инжиниринга" с применением </a:t>
          </a:r>
          <a:r>
            <a:rPr lang="en-US" dirty="0" smtClean="0">
              <a:latin typeface="Century Gothic" panose="020B0502020202020204" pitchFamily="34" charset="0"/>
            </a:rPr>
            <a:t>MULTI-D</a:t>
          </a:r>
          <a:endParaRPr lang="ru-RU" dirty="0">
            <a:latin typeface="Century Gothic" panose="020B0502020202020204" pitchFamily="34" charset="0"/>
          </a:endParaRPr>
        </a:p>
      </dgm:t>
    </dgm:pt>
    <dgm:pt modelId="{54CBE66C-AF25-442D-B453-D5FAF3CB9BFF}" type="parTrans" cxnId="{C8402E24-E3E6-49D1-80F6-47A8F400D975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33533A9D-5D1E-4D34-8F2C-C8DFA3BB0B79}" type="sibTrans" cxnId="{C8402E24-E3E6-49D1-80F6-47A8F400D975}">
      <dgm:prSet/>
      <dgm:spPr/>
      <dgm:t>
        <a:bodyPr/>
        <a:lstStyle/>
        <a:p>
          <a:pPr>
            <a:spcAft>
              <a:spcPts val="600"/>
            </a:spcAft>
          </a:pPr>
          <a:endParaRPr lang="ru-RU"/>
        </a:p>
      </dgm:t>
    </dgm:pt>
    <dgm:pt modelId="{B448DF42-0C07-4AC8-B412-C24A4F5E711F}" type="pres">
      <dgm:prSet presAssocID="{D446EE47-DC22-4AD4-9182-4A2F544402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B16A43-DB8D-4553-A7C7-598AA0E1E54E}" type="pres">
      <dgm:prSet presAssocID="{10F0663B-0721-4935-AE60-800C62CA6640}" presName="composite" presStyleCnt="0"/>
      <dgm:spPr/>
    </dgm:pt>
    <dgm:pt modelId="{50817224-72FE-46E2-8E34-F7832ABDD32D}" type="pres">
      <dgm:prSet presAssocID="{10F0663B-0721-4935-AE60-800C62CA664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F5CC1-0CD9-40A7-BA31-13ADB6231BAE}" type="pres">
      <dgm:prSet presAssocID="{10F0663B-0721-4935-AE60-800C62CA664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C1078-C2B2-4063-BFF1-FD675C12CB88}" type="pres">
      <dgm:prSet presAssocID="{8659F7F0-2199-4585-A338-F44419F61AD2}" presName="space" presStyleCnt="0"/>
      <dgm:spPr/>
    </dgm:pt>
    <dgm:pt modelId="{50D112D4-9FE4-488D-BFD0-A6A8921916CA}" type="pres">
      <dgm:prSet presAssocID="{3486F1B5-7BBC-406B-9775-8769E8A4B9DE}" presName="composite" presStyleCnt="0"/>
      <dgm:spPr/>
    </dgm:pt>
    <dgm:pt modelId="{33A1419D-06F4-4210-B635-66DFAE00890E}" type="pres">
      <dgm:prSet presAssocID="{3486F1B5-7BBC-406B-9775-8769E8A4B9D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C98B9-F6E1-4113-B070-92694B88F14E}" type="pres">
      <dgm:prSet presAssocID="{3486F1B5-7BBC-406B-9775-8769E8A4B9D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59D478-9FE9-4A3D-94BD-ADE1CAB6C65B}" type="presOf" srcId="{FDA5AA6C-4A8D-4175-9E4A-64447039F3CC}" destId="{C81C98B9-F6E1-4113-B070-92694B88F14E}" srcOrd="0" destOrd="4" presId="urn:microsoft.com/office/officeart/2005/8/layout/hList1"/>
    <dgm:cxn modelId="{C822886F-5497-446B-97F7-65ED1A72F86C}" srcId="{3486F1B5-7BBC-406B-9775-8769E8A4B9DE}" destId="{FDA5AA6C-4A8D-4175-9E4A-64447039F3CC}" srcOrd="4" destOrd="0" parTransId="{D289B53F-3F39-4C62-B263-FDA98FDB8B45}" sibTransId="{E4E40196-5356-453C-B3A9-8E5AF9D3BDA7}"/>
    <dgm:cxn modelId="{6C5BFCE3-84AD-43C2-93BE-A3A66B324A10}" type="presOf" srcId="{A5F4965D-DAED-4A23-A6CF-D4DE9383A4BC}" destId="{C81C98B9-F6E1-4113-B070-92694B88F14E}" srcOrd="0" destOrd="2" presId="urn:microsoft.com/office/officeart/2005/8/layout/hList1"/>
    <dgm:cxn modelId="{5891BF7A-345A-4350-951C-C93BAA7D3C98}" srcId="{3486F1B5-7BBC-406B-9775-8769E8A4B9DE}" destId="{9CCF907A-81A0-40FD-B194-78F34BCD9C48}" srcOrd="1" destOrd="0" parTransId="{180CF570-FDF4-457B-8DF8-2B17548A24B3}" sibTransId="{0AC0129D-2227-4368-A9E1-848775BCBA73}"/>
    <dgm:cxn modelId="{B37BCBF8-9180-4F4D-A086-A3C140BF74A6}" srcId="{3486F1B5-7BBC-406B-9775-8769E8A4B9DE}" destId="{69F6C1E8-2696-45E1-902D-75A0A6E64027}" srcOrd="5" destOrd="0" parTransId="{19548D3D-DC4C-48E3-ACD4-5844DCAF084C}" sibTransId="{257615E9-5747-4DC5-9FA7-5B9B74062D4D}"/>
    <dgm:cxn modelId="{B1FA2EB5-B942-46B8-810C-C4302BD8AB53}" srcId="{3486F1B5-7BBC-406B-9775-8769E8A4B9DE}" destId="{60376D8E-2737-49A2-B205-414092E8EA07}" srcOrd="3" destOrd="0" parTransId="{A759823D-FE4C-4207-8C41-1D768E50539B}" sibTransId="{0692A5D4-6C0E-4ED5-9005-6C1E8C068064}"/>
    <dgm:cxn modelId="{5CB2FBA5-9B1C-4555-9FDB-F1786D80765F}" type="presOf" srcId="{69F6C1E8-2696-45E1-902D-75A0A6E64027}" destId="{C81C98B9-F6E1-4113-B070-92694B88F14E}" srcOrd="0" destOrd="5" presId="urn:microsoft.com/office/officeart/2005/8/layout/hList1"/>
    <dgm:cxn modelId="{B9462B39-DFA3-4183-8214-347DD9049B57}" srcId="{3486F1B5-7BBC-406B-9775-8769E8A4B9DE}" destId="{C27646E4-C867-4166-9819-710E87D76EB1}" srcOrd="0" destOrd="0" parTransId="{6D1B8F7A-2BBB-467E-A89B-7180C9D3A59D}" sibTransId="{82DC07E9-EE08-45A2-9234-4CC8D71016BF}"/>
    <dgm:cxn modelId="{91422536-C161-4AD6-9060-83818F5B51DA}" type="presOf" srcId="{DC48A9B9-E6C7-46F3-A646-70C0EBF0BF57}" destId="{8D2F5CC1-0CD9-40A7-BA31-13ADB6231BAE}" srcOrd="0" destOrd="3" presId="urn:microsoft.com/office/officeart/2005/8/layout/hList1"/>
    <dgm:cxn modelId="{B84AED76-E15C-4A1B-A56C-217804E67275}" srcId="{10F0663B-0721-4935-AE60-800C62CA6640}" destId="{20EB6696-A725-4EF8-8521-6DF6882B1A53}" srcOrd="1" destOrd="0" parTransId="{B6F2B913-C5E7-4EEC-9604-2FA3C005B5DD}" sibTransId="{7721BFB9-2FC5-4A0D-9423-0C1507D9360A}"/>
    <dgm:cxn modelId="{CFF210B2-3103-47B7-9643-A9BC4E293683}" srcId="{10F0663B-0721-4935-AE60-800C62CA6640}" destId="{D4B4DD02-AA0D-4C42-8FE9-2925DBC3A95E}" srcOrd="2" destOrd="0" parTransId="{E8D3FBE6-0FE5-4720-AB78-B455256E0AA2}" sibTransId="{1D87A1FB-68E7-42C9-9643-ADE325BE9762}"/>
    <dgm:cxn modelId="{E1A8046C-ABBE-42FD-935A-D20DE54FD560}" srcId="{D446EE47-DC22-4AD4-9182-4A2F5444023C}" destId="{3486F1B5-7BBC-406B-9775-8769E8A4B9DE}" srcOrd="1" destOrd="0" parTransId="{490E2B1F-4862-472E-B40D-ECCF52E8C222}" sibTransId="{49531530-B883-4FEB-BA1B-F72B96683BFD}"/>
    <dgm:cxn modelId="{7C5CF1DF-C517-406C-AA30-D44CCC2CE28A}" type="presOf" srcId="{10F0663B-0721-4935-AE60-800C62CA6640}" destId="{50817224-72FE-46E2-8E34-F7832ABDD32D}" srcOrd="0" destOrd="0" presId="urn:microsoft.com/office/officeart/2005/8/layout/hList1"/>
    <dgm:cxn modelId="{6DD90E80-8BF4-49D7-BA6D-4542AEF8CCE7}" type="presOf" srcId="{D446EE47-DC22-4AD4-9182-4A2F5444023C}" destId="{B448DF42-0C07-4AC8-B412-C24A4F5E711F}" srcOrd="0" destOrd="0" presId="urn:microsoft.com/office/officeart/2005/8/layout/hList1"/>
    <dgm:cxn modelId="{820CADF3-F7E7-4898-B525-647642FFD088}" type="presOf" srcId="{60376D8E-2737-49A2-B205-414092E8EA07}" destId="{C81C98B9-F6E1-4113-B070-92694B88F14E}" srcOrd="0" destOrd="3" presId="urn:microsoft.com/office/officeart/2005/8/layout/hList1"/>
    <dgm:cxn modelId="{BC3426B0-11D6-4E5F-9EFF-6E703B6CB31E}" type="presOf" srcId="{C27646E4-C867-4166-9819-710E87D76EB1}" destId="{C81C98B9-F6E1-4113-B070-92694B88F14E}" srcOrd="0" destOrd="0" presId="urn:microsoft.com/office/officeart/2005/8/layout/hList1"/>
    <dgm:cxn modelId="{E7EA5C60-5BFE-44B9-97D1-BE0829BE6494}" srcId="{10F0663B-0721-4935-AE60-800C62CA6640}" destId="{E345CD2D-352E-43FC-8D37-FF94FF1C5717}" srcOrd="5" destOrd="0" parTransId="{8572E428-AE8D-4B76-9588-19A7FD30E3B1}" sibTransId="{B88056C1-CD14-44C0-94E3-F94163DDF0E3}"/>
    <dgm:cxn modelId="{C10C0EAB-7FE0-4CE7-B7DD-73F4108553D8}" type="presOf" srcId="{20EB6696-A725-4EF8-8521-6DF6882B1A53}" destId="{8D2F5CC1-0CD9-40A7-BA31-13ADB6231BAE}" srcOrd="0" destOrd="1" presId="urn:microsoft.com/office/officeart/2005/8/layout/hList1"/>
    <dgm:cxn modelId="{7C1C40DF-D271-4086-8488-97EFB198EED6}" srcId="{10F0663B-0721-4935-AE60-800C62CA6640}" destId="{DC48A9B9-E6C7-46F3-A646-70C0EBF0BF57}" srcOrd="3" destOrd="0" parTransId="{D9882E77-C489-4444-A0DF-3512F6EF4AA8}" sibTransId="{409D69BE-CF3F-46E0-8230-19D102C0F74D}"/>
    <dgm:cxn modelId="{E908CAEE-3C20-46D2-BBAC-4F73EED2B4CC}" type="presOf" srcId="{CAD3BD9C-1C08-4530-BD28-4212378A5044}" destId="{C81C98B9-F6E1-4113-B070-92694B88F14E}" srcOrd="0" destOrd="6" presId="urn:microsoft.com/office/officeart/2005/8/layout/hList1"/>
    <dgm:cxn modelId="{B6593283-CABB-4475-BB51-7906A13D475B}" type="presOf" srcId="{EBE4A77D-672C-4276-A4F2-0BF025D61AB7}" destId="{8D2F5CC1-0CD9-40A7-BA31-13ADB6231BAE}" srcOrd="0" destOrd="0" presId="urn:microsoft.com/office/officeart/2005/8/layout/hList1"/>
    <dgm:cxn modelId="{12BD3304-5D9F-4673-9D7F-3373D0B74462}" type="presOf" srcId="{E345CD2D-352E-43FC-8D37-FF94FF1C5717}" destId="{8D2F5CC1-0CD9-40A7-BA31-13ADB6231BAE}" srcOrd="0" destOrd="5" presId="urn:microsoft.com/office/officeart/2005/8/layout/hList1"/>
    <dgm:cxn modelId="{8EFA776A-5067-492E-BBEA-61904113E17F}" type="presOf" srcId="{9CCF907A-81A0-40FD-B194-78F34BCD9C48}" destId="{C81C98B9-F6E1-4113-B070-92694B88F14E}" srcOrd="0" destOrd="1" presId="urn:microsoft.com/office/officeart/2005/8/layout/hList1"/>
    <dgm:cxn modelId="{C8402E24-E3E6-49D1-80F6-47A8F400D975}" srcId="{3486F1B5-7BBC-406B-9775-8769E8A4B9DE}" destId="{CAD3BD9C-1C08-4530-BD28-4212378A5044}" srcOrd="6" destOrd="0" parTransId="{54CBE66C-AF25-442D-B453-D5FAF3CB9BFF}" sibTransId="{33533A9D-5D1E-4D34-8F2C-C8DFA3BB0B79}"/>
    <dgm:cxn modelId="{9D8F9283-B3E4-4543-8E8B-1D1820FEF311}" srcId="{10F0663B-0721-4935-AE60-800C62CA6640}" destId="{EBE4A77D-672C-4276-A4F2-0BF025D61AB7}" srcOrd="0" destOrd="0" parTransId="{A42E34A9-3130-4B3B-A687-C56DA20AB57D}" sibTransId="{5E737392-15F5-4672-AAC7-65B539420AA7}"/>
    <dgm:cxn modelId="{94EE66D9-A929-4652-B23E-8A7E5216CCE6}" srcId="{D446EE47-DC22-4AD4-9182-4A2F5444023C}" destId="{10F0663B-0721-4935-AE60-800C62CA6640}" srcOrd="0" destOrd="0" parTransId="{6BB30F40-9AF7-4B7F-B59C-784942E7ED93}" sibTransId="{8659F7F0-2199-4585-A338-F44419F61AD2}"/>
    <dgm:cxn modelId="{749B1F2B-AB22-4550-8086-A12E81FF7652}" type="presOf" srcId="{D4B4DD02-AA0D-4C42-8FE9-2925DBC3A95E}" destId="{8D2F5CC1-0CD9-40A7-BA31-13ADB6231BAE}" srcOrd="0" destOrd="2" presId="urn:microsoft.com/office/officeart/2005/8/layout/hList1"/>
    <dgm:cxn modelId="{67F2DDE4-7F0D-4BA7-A4C6-F9C84565C6EC}" type="presOf" srcId="{415C15A1-EC92-4C0A-8D41-2C2EB9BAD1B2}" destId="{8D2F5CC1-0CD9-40A7-BA31-13ADB6231BAE}" srcOrd="0" destOrd="4" presId="urn:microsoft.com/office/officeart/2005/8/layout/hList1"/>
    <dgm:cxn modelId="{7AFC6850-008D-41F6-83DD-FB59D8AFE09D}" srcId="{3486F1B5-7BBC-406B-9775-8769E8A4B9DE}" destId="{A5F4965D-DAED-4A23-A6CF-D4DE9383A4BC}" srcOrd="2" destOrd="0" parTransId="{50926C9D-09CE-45B2-8EE4-E399E3381F66}" sibTransId="{F0E76ADA-6654-469B-9A70-9EE07455D381}"/>
    <dgm:cxn modelId="{BB2955CB-DB35-4511-AA57-2DB6EFDE4481}" srcId="{10F0663B-0721-4935-AE60-800C62CA6640}" destId="{415C15A1-EC92-4C0A-8D41-2C2EB9BAD1B2}" srcOrd="4" destOrd="0" parTransId="{58819729-0B49-42DA-A74C-D467AB8928D5}" sibTransId="{8A73375A-5278-4E44-955D-9BE922A37FF9}"/>
    <dgm:cxn modelId="{F5563DCA-3022-4779-BF66-4FB2A63124DF}" type="presOf" srcId="{3486F1B5-7BBC-406B-9775-8769E8A4B9DE}" destId="{33A1419D-06F4-4210-B635-66DFAE00890E}" srcOrd="0" destOrd="0" presId="urn:microsoft.com/office/officeart/2005/8/layout/hList1"/>
    <dgm:cxn modelId="{AC3590E5-ABAB-4267-8F6F-E00A3D3FDA73}" type="presParOf" srcId="{B448DF42-0C07-4AC8-B412-C24A4F5E711F}" destId="{5BB16A43-DB8D-4553-A7C7-598AA0E1E54E}" srcOrd="0" destOrd="0" presId="urn:microsoft.com/office/officeart/2005/8/layout/hList1"/>
    <dgm:cxn modelId="{F0641709-4F5B-483C-9681-84D191B19631}" type="presParOf" srcId="{5BB16A43-DB8D-4553-A7C7-598AA0E1E54E}" destId="{50817224-72FE-46E2-8E34-F7832ABDD32D}" srcOrd="0" destOrd="0" presId="urn:microsoft.com/office/officeart/2005/8/layout/hList1"/>
    <dgm:cxn modelId="{CE409AB5-D061-496E-9325-EF0F3CA10DC1}" type="presParOf" srcId="{5BB16A43-DB8D-4553-A7C7-598AA0E1E54E}" destId="{8D2F5CC1-0CD9-40A7-BA31-13ADB6231BAE}" srcOrd="1" destOrd="0" presId="urn:microsoft.com/office/officeart/2005/8/layout/hList1"/>
    <dgm:cxn modelId="{E2EBF180-ADEB-4EB1-87D7-00B67A179B52}" type="presParOf" srcId="{B448DF42-0C07-4AC8-B412-C24A4F5E711F}" destId="{6DAC1078-C2B2-4063-BFF1-FD675C12CB88}" srcOrd="1" destOrd="0" presId="urn:microsoft.com/office/officeart/2005/8/layout/hList1"/>
    <dgm:cxn modelId="{A9FBDAAB-6483-41C0-BC11-1DCC0B35A9AD}" type="presParOf" srcId="{B448DF42-0C07-4AC8-B412-C24A4F5E711F}" destId="{50D112D4-9FE4-488D-BFD0-A6A8921916CA}" srcOrd="2" destOrd="0" presId="urn:microsoft.com/office/officeart/2005/8/layout/hList1"/>
    <dgm:cxn modelId="{9A8C5B78-F431-4527-807A-E667A361625C}" type="presParOf" srcId="{50D112D4-9FE4-488D-BFD0-A6A8921916CA}" destId="{33A1419D-06F4-4210-B635-66DFAE00890E}" srcOrd="0" destOrd="0" presId="urn:microsoft.com/office/officeart/2005/8/layout/hList1"/>
    <dgm:cxn modelId="{EE45859D-BB3E-413A-90A4-836D5EACD1CC}" type="presParOf" srcId="{50D112D4-9FE4-488D-BFD0-A6A8921916CA}" destId="{C81C98B9-F6E1-4113-B070-92694B88F1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75AD6-CE34-4756-A74B-3914B31318C4}">
      <dsp:nvSpPr>
        <dsp:cNvPr id="0" name=""/>
        <dsp:cNvSpPr/>
      </dsp:nvSpPr>
      <dsp:spPr>
        <a:xfrm>
          <a:off x="1529080" y="0"/>
          <a:ext cx="2293620" cy="8612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15000 порций/день</a:t>
          </a:r>
          <a:endParaRPr lang="ru-RU" sz="1500" kern="1200" dirty="0"/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8 наименований</a:t>
          </a:r>
          <a:endParaRPr lang="ru-RU" sz="1500" kern="1200" dirty="0"/>
        </a:p>
      </dsp:txBody>
      <dsp:txXfrm>
        <a:off x="1529080" y="107652"/>
        <a:ext cx="1970663" cy="645914"/>
      </dsp:txXfrm>
    </dsp:sp>
    <dsp:sp modelId="{6F94E956-C935-46C5-82BE-3B034AC790B6}">
      <dsp:nvSpPr>
        <dsp:cNvPr id="0" name=""/>
        <dsp:cNvSpPr/>
      </dsp:nvSpPr>
      <dsp:spPr>
        <a:xfrm>
          <a:off x="0" y="0"/>
          <a:ext cx="1529080" cy="861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Нижегородская кухня</a:t>
          </a:r>
          <a:endParaRPr lang="ru-RU" sz="1500" kern="1200" dirty="0"/>
        </a:p>
      </dsp:txBody>
      <dsp:txXfrm>
        <a:off x="42041" y="42041"/>
        <a:ext cx="1444998" cy="777136"/>
      </dsp:txXfrm>
    </dsp:sp>
    <dsp:sp modelId="{9EE09FE6-89DE-4762-856F-182FB4B4CC56}">
      <dsp:nvSpPr>
        <dsp:cNvPr id="0" name=""/>
        <dsp:cNvSpPr/>
      </dsp:nvSpPr>
      <dsp:spPr>
        <a:xfrm>
          <a:off x="1529080" y="947340"/>
          <a:ext cx="2293620" cy="8612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7000 порций/день</a:t>
          </a:r>
          <a:endParaRPr lang="ru-RU" sz="1500" kern="1200" dirty="0"/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5 наименований</a:t>
          </a:r>
          <a:endParaRPr lang="ru-RU" sz="1500" kern="1200" dirty="0"/>
        </a:p>
      </dsp:txBody>
      <dsp:txXfrm>
        <a:off x="1529080" y="1054992"/>
        <a:ext cx="1970663" cy="645914"/>
      </dsp:txXfrm>
    </dsp:sp>
    <dsp:sp modelId="{3D69512D-21F5-410B-85E2-4DD6AE52A975}">
      <dsp:nvSpPr>
        <dsp:cNvPr id="0" name=""/>
        <dsp:cNvSpPr/>
      </dsp:nvSpPr>
      <dsp:spPr>
        <a:xfrm>
          <a:off x="0" y="947340"/>
          <a:ext cx="1529080" cy="861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Автозаводская кухня</a:t>
          </a:r>
          <a:endParaRPr lang="ru-RU" sz="1500" kern="1200" dirty="0"/>
        </a:p>
      </dsp:txBody>
      <dsp:txXfrm>
        <a:off x="42041" y="989381"/>
        <a:ext cx="1444998" cy="777136"/>
      </dsp:txXfrm>
    </dsp:sp>
    <dsp:sp modelId="{805D96C8-DF08-46E6-AB0F-D19F51319F13}">
      <dsp:nvSpPr>
        <dsp:cNvPr id="0" name=""/>
        <dsp:cNvSpPr/>
      </dsp:nvSpPr>
      <dsp:spPr>
        <a:xfrm>
          <a:off x="1529080" y="1894681"/>
          <a:ext cx="2293620" cy="8612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3000 порций/день</a:t>
          </a:r>
          <a:endParaRPr lang="ru-RU" sz="1500" kern="1200" dirty="0"/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 наименования</a:t>
          </a:r>
          <a:endParaRPr lang="ru-RU" sz="1500" kern="1200" dirty="0"/>
        </a:p>
      </dsp:txBody>
      <dsp:txXfrm>
        <a:off x="1529080" y="2002333"/>
        <a:ext cx="1970663" cy="645914"/>
      </dsp:txXfrm>
    </dsp:sp>
    <dsp:sp modelId="{51513A5A-3991-4151-9A96-603D39CC0A55}">
      <dsp:nvSpPr>
        <dsp:cNvPr id="0" name=""/>
        <dsp:cNvSpPr/>
      </dsp:nvSpPr>
      <dsp:spPr>
        <a:xfrm>
          <a:off x="0" y="1894681"/>
          <a:ext cx="1529080" cy="861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Сормовская кухня</a:t>
          </a:r>
          <a:endParaRPr lang="ru-RU" sz="1500" kern="1200" dirty="0"/>
        </a:p>
      </dsp:txBody>
      <dsp:txXfrm>
        <a:off x="42041" y="1936722"/>
        <a:ext cx="1444998" cy="777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ED172-D3B7-4C1C-A963-07C2DC681E80}">
      <dsp:nvSpPr>
        <dsp:cNvPr id="0" name=""/>
        <dsp:cNvSpPr/>
      </dsp:nvSpPr>
      <dsp:spPr>
        <a:xfrm>
          <a:off x="1746706" y="324307"/>
          <a:ext cx="2463596" cy="246359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/>
              <a:ea typeface="Times New Roman"/>
            </a:rPr>
            <a:t>Общее время протекания процесса получения услуги</a:t>
          </a:r>
          <a:endParaRPr lang="ru-RU" sz="1800" kern="1200" dirty="0"/>
        </a:p>
      </dsp:txBody>
      <dsp:txXfrm>
        <a:off x="2468277" y="1045878"/>
        <a:ext cx="1742025" cy="1742025"/>
      </dsp:txXfrm>
    </dsp:sp>
    <dsp:sp modelId="{29B50640-7CB2-4703-AF8E-AD762A08B9F4}">
      <dsp:nvSpPr>
        <dsp:cNvPr id="0" name=""/>
        <dsp:cNvSpPr/>
      </dsp:nvSpPr>
      <dsp:spPr>
        <a:xfrm rot="5400000">
          <a:off x="4324637" y="346479"/>
          <a:ext cx="2463596" cy="246359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/>
              <a:ea typeface="Times New Roman"/>
            </a:rPr>
            <a:t>Время протекания процесса, потраченное клиентом на получение карты</a:t>
          </a:r>
          <a:endParaRPr lang="ru-RU" sz="1800" kern="1200" dirty="0"/>
        </a:p>
      </dsp:txBody>
      <dsp:txXfrm rot="-5400000">
        <a:off x="4324637" y="1068050"/>
        <a:ext cx="1742025" cy="1742025"/>
      </dsp:txXfrm>
    </dsp:sp>
    <dsp:sp modelId="{BD0BFADB-5EE7-42DB-A7C3-BA9FBFEBA660}">
      <dsp:nvSpPr>
        <dsp:cNvPr id="0" name=""/>
        <dsp:cNvSpPr/>
      </dsp:nvSpPr>
      <dsp:spPr>
        <a:xfrm rot="10800000">
          <a:off x="4324095" y="2901696"/>
          <a:ext cx="2463596" cy="246359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/>
              <a:ea typeface="Times New Roman"/>
            </a:rPr>
            <a:t>Количество визитов клиента для получения услуги</a:t>
          </a:r>
          <a:endParaRPr lang="ru-RU" sz="1800" kern="1200" dirty="0"/>
        </a:p>
      </dsp:txBody>
      <dsp:txXfrm rot="10800000">
        <a:off x="4324095" y="2901696"/>
        <a:ext cx="1742025" cy="1742025"/>
      </dsp:txXfrm>
    </dsp:sp>
    <dsp:sp modelId="{03C2CD24-C1AF-41C2-9792-CD4CA9EE8D31}">
      <dsp:nvSpPr>
        <dsp:cNvPr id="0" name=""/>
        <dsp:cNvSpPr/>
      </dsp:nvSpPr>
      <dsp:spPr>
        <a:xfrm rot="16200000">
          <a:off x="1746706" y="2901696"/>
          <a:ext cx="2463596" cy="246359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/>
              <a:ea typeface="Times New Roman"/>
            </a:rPr>
            <a:t>Время нахождения заявителя в УСЗН</a:t>
          </a:r>
          <a:endParaRPr lang="ru-RU" sz="1800" kern="1200" dirty="0"/>
        </a:p>
      </dsp:txBody>
      <dsp:txXfrm rot="5400000">
        <a:off x="2468277" y="2901696"/>
        <a:ext cx="1742025" cy="1742025"/>
      </dsp:txXfrm>
    </dsp:sp>
    <dsp:sp modelId="{BE6F7189-EF70-4B42-8FDC-AA2F1213424C}">
      <dsp:nvSpPr>
        <dsp:cNvPr id="0" name=""/>
        <dsp:cNvSpPr/>
      </dsp:nvSpPr>
      <dsp:spPr>
        <a:xfrm>
          <a:off x="3841901" y="2332736"/>
          <a:ext cx="850595" cy="739648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A9DF269-DBA4-4FAE-800F-6212CA89D0AF}">
      <dsp:nvSpPr>
        <dsp:cNvPr id="0" name=""/>
        <dsp:cNvSpPr/>
      </dsp:nvSpPr>
      <dsp:spPr>
        <a:xfrm rot="10800000">
          <a:off x="3841901" y="2617216"/>
          <a:ext cx="850595" cy="739648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17224-72FE-46E2-8E34-F7832ABDD32D}">
      <dsp:nvSpPr>
        <dsp:cNvPr id="0" name=""/>
        <dsp:cNvSpPr/>
      </dsp:nvSpPr>
      <dsp:spPr>
        <a:xfrm>
          <a:off x="49" y="415794"/>
          <a:ext cx="4749792" cy="631744"/>
        </a:xfrm>
        <a:prstGeom prst="rect">
          <a:avLst/>
        </a:prstGeom>
        <a:solidFill>
          <a:srgbClr val="284780"/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2800" b="1" kern="1200" dirty="0" smtClean="0">
              <a:latin typeface="Century Gothic" panose="020B0502020202020204" pitchFamily="34" charset="0"/>
            </a:rPr>
            <a:t>2018</a:t>
          </a:r>
          <a:endParaRPr lang="ru-RU" sz="2800" b="1" kern="1200" dirty="0">
            <a:latin typeface="Century Gothic" panose="020B0502020202020204" pitchFamily="34" charset="0"/>
          </a:endParaRPr>
        </a:p>
      </dsp:txBody>
      <dsp:txXfrm>
        <a:off x="49" y="415794"/>
        <a:ext cx="4749792" cy="631744"/>
      </dsp:txXfrm>
    </dsp:sp>
    <dsp:sp modelId="{8D2F5CC1-0CD9-40A7-BA31-13ADB6231BAE}">
      <dsp:nvSpPr>
        <dsp:cNvPr id="0" name=""/>
        <dsp:cNvSpPr/>
      </dsp:nvSpPr>
      <dsp:spPr>
        <a:xfrm>
          <a:off x="49" y="1047538"/>
          <a:ext cx="4749792" cy="521550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9050" cap="flat" cmpd="sng" algn="ctr">
          <a:solidFill>
            <a:schemeClr val="accent5">
              <a:lumMod val="5000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Заключение соглашения о создании центра Срок :1 сентября 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Обучение сотрудников Срок :с 1 сентября по 31 декабря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Определение площадки по размещению центра Срок :10 сентября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Формирование технического задания  Срок : до 1 ноября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Переговоры с ключевыми </a:t>
          </a:r>
          <a:r>
            <a:rPr lang="ru-RU" sz="1900" kern="1200" dirty="0" err="1" smtClean="0">
              <a:latin typeface="Century Gothic" panose="020B0502020202020204" pitchFamily="34" charset="0"/>
            </a:rPr>
            <a:t>стейкхолдерами</a:t>
          </a:r>
          <a:r>
            <a:rPr lang="ru-RU" sz="1900" kern="1200" dirty="0" smtClean="0">
              <a:latin typeface="Century Gothic" panose="020B0502020202020204" pitchFamily="34" charset="0"/>
            </a:rPr>
            <a:t> Срок :  31 декабря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Организация фабрики процессов по направлениям: "Строитель", </a:t>
          </a:r>
          <a:r>
            <a:rPr lang="ru-RU" sz="1900" kern="1200" dirty="0" err="1" smtClean="0">
              <a:latin typeface="Century Gothic" panose="020B0502020202020204" pitchFamily="34" charset="0"/>
            </a:rPr>
            <a:t>Тепломонтажник</a:t>
          </a:r>
          <a:r>
            <a:rPr lang="ru-RU" sz="1900" kern="1200" dirty="0" smtClean="0">
              <a:latin typeface="Century Gothic" panose="020B0502020202020204" pitchFamily="34" charset="0"/>
            </a:rPr>
            <a:t>", "Последний планировщик", "Система 5С в офисе» Срок : 1 октября- 30 ноября</a:t>
          </a:r>
          <a:endParaRPr lang="ru-RU" sz="1900" kern="1200" dirty="0">
            <a:latin typeface="Century Gothic" panose="020B0502020202020204" pitchFamily="34" charset="0"/>
          </a:endParaRPr>
        </a:p>
      </dsp:txBody>
      <dsp:txXfrm>
        <a:off x="49" y="1047538"/>
        <a:ext cx="4749792" cy="5215500"/>
      </dsp:txXfrm>
    </dsp:sp>
    <dsp:sp modelId="{33A1419D-06F4-4210-B635-66DFAE00890E}">
      <dsp:nvSpPr>
        <dsp:cNvPr id="0" name=""/>
        <dsp:cNvSpPr/>
      </dsp:nvSpPr>
      <dsp:spPr>
        <a:xfrm>
          <a:off x="5414812" y="415794"/>
          <a:ext cx="4749792" cy="6317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19050" cap="flat" cmpd="sng" algn="ctr">
          <a:solidFill>
            <a:schemeClr val="tx2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2800" b="1" kern="1200" dirty="0" smtClean="0">
              <a:latin typeface="Century Gothic" panose="020B0502020202020204" pitchFamily="34" charset="0"/>
            </a:rPr>
            <a:t>2019</a:t>
          </a:r>
          <a:endParaRPr lang="ru-RU" sz="2800" b="1" kern="1200" dirty="0">
            <a:latin typeface="Century Gothic" panose="020B0502020202020204" pitchFamily="34" charset="0"/>
          </a:endParaRPr>
        </a:p>
      </dsp:txBody>
      <dsp:txXfrm>
        <a:off x="5414812" y="415794"/>
        <a:ext cx="4749792" cy="631744"/>
      </dsp:txXfrm>
    </dsp:sp>
    <dsp:sp modelId="{C81C98B9-F6E1-4113-B070-92694B88F14E}">
      <dsp:nvSpPr>
        <dsp:cNvPr id="0" name=""/>
        <dsp:cNvSpPr/>
      </dsp:nvSpPr>
      <dsp:spPr>
        <a:xfrm>
          <a:off x="5414812" y="1047538"/>
          <a:ext cx="4749792" cy="52155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2">
              <a:lumMod val="7500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Сооружение пилотной учебной</a:t>
          </a:r>
          <a:r>
            <a:rPr lang="en-US" sz="1900" kern="1200" dirty="0" smtClean="0">
              <a:latin typeface="Century Gothic" panose="020B0502020202020204" pitchFamily="34" charset="0"/>
            </a:rPr>
            <a:t> </a:t>
          </a:r>
          <a:r>
            <a:rPr lang="ru-RU" sz="1900" kern="1200" dirty="0" smtClean="0">
              <a:latin typeface="Century Gothic" panose="020B0502020202020204" pitchFamily="34" charset="0"/>
            </a:rPr>
            <a:t>строительной площадки в ПСР-логике "РСП-образец" с размещением объектов: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61200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атомный энергоблок (уменьшенная копия 1:25) Срок: 15 августа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61200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строительный городок 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61200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err="1" smtClean="0">
              <a:latin typeface="Century Gothic" panose="020B0502020202020204" pitchFamily="34" charset="0"/>
            </a:rPr>
            <a:t>приобъектовый</a:t>
          </a:r>
          <a:r>
            <a:rPr lang="ru-RU" sz="1900" kern="1200" dirty="0" smtClean="0">
              <a:latin typeface="Century Gothic" panose="020B0502020202020204" pitchFamily="34" charset="0"/>
            </a:rPr>
            <a:t> склад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61200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арматурно-заготовительный цех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61200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площадка раздельного сбора строительных отходов </a:t>
          </a:r>
          <a:endParaRPr lang="ru-RU" sz="1900" kern="1200" dirty="0">
            <a:latin typeface="Century Gothic" panose="020B0502020202020204" pitchFamily="34" charset="0"/>
          </a:endParaRPr>
        </a:p>
        <a:p>
          <a:pPr marL="172800" lvl="1" indent="-171450" algn="l" defTabSz="84455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900" kern="1200" dirty="0" smtClean="0">
              <a:latin typeface="Century Gothic" panose="020B0502020202020204" pitchFamily="34" charset="0"/>
            </a:rPr>
            <a:t>Создание информационного центра "полевого инжиниринга" с применением </a:t>
          </a:r>
          <a:r>
            <a:rPr lang="en-US" sz="1900" kern="1200" dirty="0" smtClean="0">
              <a:latin typeface="Century Gothic" panose="020B0502020202020204" pitchFamily="34" charset="0"/>
            </a:rPr>
            <a:t>MULTI-D</a:t>
          </a:r>
          <a:endParaRPr lang="ru-RU" sz="1900" kern="1200" dirty="0">
            <a:latin typeface="Century Gothic" panose="020B0502020202020204" pitchFamily="34" charset="0"/>
          </a:endParaRPr>
        </a:p>
      </dsp:txBody>
      <dsp:txXfrm>
        <a:off x="5414812" y="1047538"/>
        <a:ext cx="4749792" cy="5215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5348"/>
          </a:xfrm>
          <a:prstGeom prst="rect">
            <a:avLst/>
          </a:prstGeom>
        </p:spPr>
        <p:txBody>
          <a:bodyPr vert="horz" lIns="91132" tIns="45566" rIns="91132" bIns="45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5348"/>
          </a:xfrm>
          <a:prstGeom prst="rect">
            <a:avLst/>
          </a:prstGeom>
        </p:spPr>
        <p:txBody>
          <a:bodyPr vert="horz" lIns="91132" tIns="45566" rIns="91132" bIns="45566" rtlCol="0"/>
          <a:lstStyle>
            <a:lvl1pPr algn="r">
              <a:defRPr sz="1200"/>
            </a:lvl1pPr>
          </a:lstStyle>
          <a:p>
            <a:fld id="{AF88CB8A-0B33-4A77-B7B0-6A550235AD87}" type="datetimeFigureOut">
              <a:rPr lang="ru-RU" smtClean="0"/>
              <a:t>17.01.2019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32" tIns="45566" rIns="91132" bIns="4556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132" tIns="45566" rIns="91132" bIns="4556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319"/>
            <a:ext cx="2945659" cy="495347"/>
          </a:xfrm>
          <a:prstGeom prst="rect">
            <a:avLst/>
          </a:prstGeom>
        </p:spPr>
        <p:txBody>
          <a:bodyPr vert="horz" lIns="91132" tIns="45566" rIns="91132" bIns="45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377319"/>
            <a:ext cx="2945659" cy="495347"/>
          </a:xfrm>
          <a:prstGeom prst="rect">
            <a:avLst/>
          </a:prstGeom>
        </p:spPr>
        <p:txBody>
          <a:bodyPr vert="horz" lIns="91132" tIns="45566" rIns="91132" bIns="45566" rtlCol="0" anchor="b"/>
          <a:lstStyle>
            <a:lvl1pPr algn="r">
              <a:defRPr sz="1200"/>
            </a:lvl1pPr>
          </a:lstStyle>
          <a:p>
            <a:fld id="{D7494FC3-CC22-4DF6-8CEB-3608FCB83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3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5F437-AD6F-43CB-AF76-64942860DE8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75" y="725488"/>
            <a:ext cx="7083425" cy="531336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383" y="6245133"/>
            <a:ext cx="5822084" cy="391884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0837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0490"/>
            <a:ext cx="6616700" cy="370244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 этом отношении грамотность– как заинтересованность и умение пользоваться социально культурными средствами, в том числе цифровыми технологиями и средствами коммуникации для работы с информацией, формирования новых знаний и общения является его ключевой компетенцией.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C5DCE-3578-4465-BAAF-67D249E6C5C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0862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0490"/>
            <a:ext cx="6616700" cy="370244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 этом отношении грамотность– как заинтересованность и умение пользоваться социально культурными средствами, в том числе цифровыми технологиями и средствами коммуникации для работы с информацией, формирования новых знаний и общения является его ключевой компетенцией.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C5DCE-3578-4465-BAAF-67D249E6C5C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0153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94FC3-CC22-4DF6-8CEB-3608FCB8384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7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5F437-AD6F-43CB-AF76-64942860DE85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75" y="725488"/>
            <a:ext cx="7083425" cy="531336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383" y="6245133"/>
            <a:ext cx="5822084" cy="391884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083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94FC3-CC22-4DF6-8CEB-3608FCB8384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20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5F437-AD6F-43CB-AF76-64942860DE85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75" y="725488"/>
            <a:ext cx="7083425" cy="531336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383" y="6245133"/>
            <a:ext cx="5822084" cy="391884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0837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0490"/>
            <a:ext cx="6616700" cy="370244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 этом отношении грамотность– как заинтересованность и умение пользоваться социально культурными средствами, в том числе цифровыми технологиями и средствами коммуникации для работы с информацией, формирования новых знаний и общения является его ключевой компетенцией.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C5DCE-3578-4465-BAAF-67D249E6C5C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85696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0490"/>
            <a:ext cx="6616700" cy="370244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 этом отношении грамотность– как заинтересованность и умение пользоваться социально культурными средствами, в том числе цифровыми технологиями и средствами коммуникации для работы с информацией, формирования новых знаний и общения является его ключевой компетенцией.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C5DCE-3578-4465-BAAF-67D249E6C5C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 этом отношении грамотность– как заинтересованность и умение пользоваться социально культурными средствами, в том числе цифровыми технологиями и средствами коммуникации для работы с информацией, формирования новых знаний и общения является его ключевой компетенцией.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C5DCE-3578-4465-BAAF-67D249E6C5C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8727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0490"/>
            <a:ext cx="6616700" cy="370244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 этом отношении грамотность– как заинтересованность и умение пользоваться социально культурными средствами, в том числе цифровыми технологиями и средствами коммуникации для работы с информацией, формирования новых знаний и общения является его ключевой компетенцией.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C5DCE-3578-4465-BAAF-67D249E6C5C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3537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514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949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304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086922" y="3036980"/>
            <a:ext cx="10734403" cy="1820617"/>
          </a:xfrm>
        </p:spPr>
        <p:txBody>
          <a:bodyPr anchor="ctr" anchorCtr="0">
            <a:normAutofit/>
          </a:bodyPr>
          <a:lstStyle>
            <a:lvl1pPr algn="l">
              <a:defRPr sz="672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124567" y="1005217"/>
            <a:ext cx="10349158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80160"/>
            <a:r>
              <a:rPr lang="ru-RU" sz="1750" spc="28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Инжиниринговый дивизион государственной корпорации по атомной энергии «РОСАТОМ»</a:t>
            </a:r>
            <a:endParaRPr lang="ru-RU" sz="1750" spc="28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35527" y="5378397"/>
            <a:ext cx="5019297" cy="403200"/>
          </a:xfrm>
        </p:spPr>
        <p:txBody>
          <a:bodyPr>
            <a:noAutofit/>
          </a:bodyPr>
          <a:lstStyle>
            <a:lvl1pPr marL="0" indent="0">
              <a:buNone/>
              <a:defRPr sz="224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>
              <a:buNone/>
              <a:defRPr sz="1960"/>
            </a:lvl2pPr>
            <a:lvl3pPr marL="1280128" indent="0">
              <a:buNone/>
              <a:defRPr sz="1680"/>
            </a:lvl3pPr>
            <a:lvl4pPr marL="1920192" indent="0">
              <a:buNone/>
              <a:defRPr sz="1400"/>
            </a:lvl4pPr>
            <a:lvl5pPr marL="2560256" indent="0">
              <a:buNone/>
              <a:defRPr sz="1400"/>
            </a:lvl5pPr>
            <a:lvl6pPr marL="3200320" indent="0">
              <a:buNone/>
              <a:defRPr sz="1400"/>
            </a:lvl6pPr>
            <a:lvl7pPr marL="3840383" indent="0">
              <a:buNone/>
              <a:defRPr sz="1400"/>
            </a:lvl7pPr>
            <a:lvl8pPr marL="4480448" indent="0">
              <a:buNone/>
              <a:defRPr sz="1400"/>
            </a:lvl8pPr>
            <a:lvl9pPr marL="5120513" indent="0">
              <a:buNone/>
              <a:defRPr sz="1400"/>
            </a:lvl9pPr>
          </a:lstStyle>
          <a:p>
            <a:pPr lvl="0"/>
            <a:r>
              <a:rPr lang="ru-RU" dirty="0" smtClean="0"/>
              <a:t>Ф.И.О.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1135527" y="5793200"/>
            <a:ext cx="5019297" cy="403200"/>
          </a:xfrm>
        </p:spPr>
        <p:txBody>
          <a:bodyPr>
            <a:noAutofit/>
          </a:bodyPr>
          <a:lstStyle>
            <a:lvl1pPr marL="0" indent="0">
              <a:buNone/>
              <a:defRPr sz="224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>
              <a:buNone/>
              <a:defRPr sz="1960"/>
            </a:lvl2pPr>
            <a:lvl3pPr marL="1280128" indent="0">
              <a:buNone/>
              <a:defRPr sz="1680"/>
            </a:lvl3pPr>
            <a:lvl4pPr marL="1920192" indent="0">
              <a:buNone/>
              <a:defRPr sz="1400"/>
            </a:lvl4pPr>
            <a:lvl5pPr marL="2560256" indent="0">
              <a:buNone/>
              <a:defRPr sz="1400"/>
            </a:lvl5pPr>
            <a:lvl6pPr marL="3200320" indent="0">
              <a:buNone/>
              <a:defRPr sz="1400"/>
            </a:lvl6pPr>
            <a:lvl7pPr marL="3840383" indent="0">
              <a:buNone/>
              <a:defRPr sz="1400"/>
            </a:lvl7pPr>
            <a:lvl8pPr marL="4480448" indent="0">
              <a:buNone/>
              <a:defRPr sz="1400"/>
            </a:lvl8pPr>
            <a:lvl9pPr marL="5120513" indent="0">
              <a:buNone/>
              <a:defRPr sz="1400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35527" y="6188817"/>
            <a:ext cx="5019297" cy="43704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280160"/>
            <a:r>
              <a:rPr lang="ru-RU" sz="224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компаний </a:t>
            </a:r>
            <a:r>
              <a:rPr lang="en-US" sz="224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</a:t>
            </a:r>
            <a:endParaRPr lang="ru-RU" sz="224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1135529" y="6951307"/>
            <a:ext cx="4168521" cy="403200"/>
          </a:xfrm>
        </p:spPr>
        <p:txBody>
          <a:bodyPr>
            <a:noAutofit/>
          </a:bodyPr>
          <a:lstStyle>
            <a:lvl1pPr marL="0" indent="0">
              <a:buNone/>
              <a:defRPr sz="168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>
              <a:buNone/>
              <a:defRPr sz="1960"/>
            </a:lvl2pPr>
            <a:lvl3pPr marL="1280128" indent="0">
              <a:buNone/>
              <a:defRPr sz="1680"/>
            </a:lvl3pPr>
            <a:lvl4pPr marL="1920192" indent="0">
              <a:buNone/>
              <a:defRPr sz="1400"/>
            </a:lvl4pPr>
            <a:lvl5pPr marL="2560256" indent="0">
              <a:buNone/>
              <a:defRPr sz="1400"/>
            </a:lvl5pPr>
            <a:lvl6pPr marL="3200320" indent="0">
              <a:buNone/>
              <a:defRPr sz="1400"/>
            </a:lvl6pPr>
            <a:lvl7pPr marL="3840383" indent="0">
              <a:buNone/>
              <a:defRPr sz="1400"/>
            </a:lvl7pPr>
            <a:lvl8pPr marL="4480448" indent="0">
              <a:buNone/>
              <a:defRPr sz="1400"/>
            </a:lvl8pPr>
            <a:lvl9pPr marL="5120513" indent="0">
              <a:buNone/>
              <a:defRPr sz="1400"/>
            </a:lvl9pPr>
          </a:lstStyle>
          <a:p>
            <a:pPr lvl="0"/>
            <a:r>
              <a:rPr lang="ru-RU" dirty="0" smtClean="0"/>
              <a:t>Дата, название мероприятия</a:t>
            </a: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0734376" y="7655193"/>
            <a:ext cx="1597978" cy="1097916"/>
          </a:xfrm>
          <a:custGeom>
            <a:avLst/>
            <a:gdLst>
              <a:gd name="T0" fmla="*/ 360 w 471"/>
              <a:gd name="T1" fmla="*/ 321 h 321"/>
              <a:gd name="T2" fmla="*/ 163 w 471"/>
              <a:gd name="T3" fmla="*/ 0 h 321"/>
              <a:gd name="T4" fmla="*/ 326 w 471"/>
              <a:gd name="T5" fmla="*/ 265 h 321"/>
              <a:gd name="T6" fmla="*/ 254 w 471"/>
              <a:gd name="T7" fmla="*/ 153 h 321"/>
              <a:gd name="T8" fmla="*/ 246 w 471"/>
              <a:gd name="T9" fmla="*/ 127 h 321"/>
              <a:gd name="T10" fmla="*/ 245 w 471"/>
              <a:gd name="T11" fmla="*/ 125 h 321"/>
              <a:gd name="T12" fmla="*/ 243 w 471"/>
              <a:gd name="T13" fmla="*/ 123 h 321"/>
              <a:gd name="T14" fmla="*/ 242 w 471"/>
              <a:gd name="T15" fmla="*/ 121 h 321"/>
              <a:gd name="T16" fmla="*/ 241 w 471"/>
              <a:gd name="T17" fmla="*/ 120 h 321"/>
              <a:gd name="T18" fmla="*/ 240 w 471"/>
              <a:gd name="T19" fmla="*/ 119 h 321"/>
              <a:gd name="T20" fmla="*/ 239 w 471"/>
              <a:gd name="T21" fmla="*/ 118 h 321"/>
              <a:gd name="T22" fmla="*/ 237 w 471"/>
              <a:gd name="T23" fmla="*/ 117 h 321"/>
              <a:gd name="T24" fmla="*/ 237 w 471"/>
              <a:gd name="T25" fmla="*/ 116 h 321"/>
              <a:gd name="T26" fmla="*/ 235 w 471"/>
              <a:gd name="T27" fmla="*/ 115 h 321"/>
              <a:gd name="T28" fmla="*/ 235 w 471"/>
              <a:gd name="T29" fmla="*/ 115 h 321"/>
              <a:gd name="T30" fmla="*/ 233 w 471"/>
              <a:gd name="T31" fmla="*/ 113 h 321"/>
              <a:gd name="T32" fmla="*/ 232 w 471"/>
              <a:gd name="T33" fmla="*/ 113 h 321"/>
              <a:gd name="T34" fmla="*/ 163 w 471"/>
              <a:gd name="T35" fmla="*/ 0 h 321"/>
              <a:gd name="T36" fmla="*/ 75 w 471"/>
              <a:gd name="T37" fmla="*/ 176 h 321"/>
              <a:gd name="T38" fmla="*/ 197 w 471"/>
              <a:gd name="T39" fmla="*/ 201 h 321"/>
              <a:gd name="T40" fmla="*/ 197 w 471"/>
              <a:gd name="T41" fmla="*/ 105 h 321"/>
              <a:gd name="T42" fmla="*/ 119 w 471"/>
              <a:gd name="T43" fmla="*/ 105 h 321"/>
              <a:gd name="T44" fmla="*/ 96 w 471"/>
              <a:gd name="T45" fmla="*/ 141 h 321"/>
              <a:gd name="T46" fmla="*/ 158 w 471"/>
              <a:gd name="T47" fmla="*/ 164 h 321"/>
              <a:gd name="T48" fmla="*/ 108 w 471"/>
              <a:gd name="T49" fmla="*/ 303 h 321"/>
              <a:gd name="T50" fmla="*/ 102 w 471"/>
              <a:gd name="T51" fmla="*/ 308 h 321"/>
              <a:gd name="T52" fmla="*/ 141 w 471"/>
              <a:gd name="T53" fmla="*/ 299 h 321"/>
              <a:gd name="T54" fmla="*/ 102 w 471"/>
              <a:gd name="T55" fmla="*/ 277 h 321"/>
              <a:gd name="T56" fmla="*/ 123 w 471"/>
              <a:gd name="T57" fmla="*/ 294 h 321"/>
              <a:gd name="T58" fmla="*/ 84 w 471"/>
              <a:gd name="T59" fmla="*/ 310 h 321"/>
              <a:gd name="T60" fmla="*/ 93 w 471"/>
              <a:gd name="T61" fmla="*/ 289 h 321"/>
              <a:gd name="T62" fmla="*/ 81 w 471"/>
              <a:gd name="T63" fmla="*/ 276 h 321"/>
              <a:gd name="T64" fmla="*/ 93 w 471"/>
              <a:gd name="T65" fmla="*/ 319 h 321"/>
              <a:gd name="T66" fmla="*/ 27 w 471"/>
              <a:gd name="T67" fmla="*/ 287 h 321"/>
              <a:gd name="T68" fmla="*/ 26 w 471"/>
              <a:gd name="T69" fmla="*/ 287 h 321"/>
              <a:gd name="T70" fmla="*/ 0 w 471"/>
              <a:gd name="T71" fmla="*/ 321 h 321"/>
              <a:gd name="T72" fmla="*/ 33 w 471"/>
              <a:gd name="T73" fmla="*/ 311 h 321"/>
              <a:gd name="T74" fmla="*/ 38 w 471"/>
              <a:gd name="T75" fmla="*/ 277 h 321"/>
              <a:gd name="T76" fmla="*/ 274 w 471"/>
              <a:gd name="T77" fmla="*/ 321 h 321"/>
              <a:gd name="T78" fmla="*/ 291 w 471"/>
              <a:gd name="T79" fmla="*/ 310 h 321"/>
              <a:gd name="T80" fmla="*/ 311 w 471"/>
              <a:gd name="T81" fmla="*/ 293 h 321"/>
              <a:gd name="T82" fmla="*/ 312 w 471"/>
              <a:gd name="T83" fmla="*/ 287 h 321"/>
              <a:gd name="T84" fmla="*/ 263 w 471"/>
              <a:gd name="T85" fmla="*/ 277 h 321"/>
              <a:gd name="T86" fmla="*/ 242 w 471"/>
              <a:gd name="T87" fmla="*/ 304 h 321"/>
              <a:gd name="T88" fmla="*/ 227 w 471"/>
              <a:gd name="T89" fmla="*/ 308 h 321"/>
              <a:gd name="T90" fmla="*/ 266 w 471"/>
              <a:gd name="T91" fmla="*/ 307 h 321"/>
              <a:gd name="T92" fmla="*/ 250 w 471"/>
              <a:gd name="T93" fmla="*/ 286 h 321"/>
              <a:gd name="T94" fmla="*/ 263 w 471"/>
              <a:gd name="T95" fmla="*/ 277 h 321"/>
              <a:gd name="T96" fmla="*/ 190 w 471"/>
              <a:gd name="T97" fmla="*/ 301 h 321"/>
              <a:gd name="T98" fmla="*/ 183 w 471"/>
              <a:gd name="T99" fmla="*/ 277 h 321"/>
              <a:gd name="T100" fmla="*/ 188 w 471"/>
              <a:gd name="T101" fmla="*/ 311 h 321"/>
              <a:gd name="T102" fmla="*/ 222 w 471"/>
              <a:gd name="T103" fmla="*/ 321 h 321"/>
              <a:gd name="T104" fmla="*/ 156 w 471"/>
              <a:gd name="T105" fmla="*/ 293 h 321"/>
              <a:gd name="T106" fmla="*/ 150 w 471"/>
              <a:gd name="T107" fmla="*/ 300 h 321"/>
              <a:gd name="T108" fmla="*/ 156 w 471"/>
              <a:gd name="T109" fmla="*/ 293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1" h="321">
                <a:moveTo>
                  <a:pt x="444" y="277"/>
                </a:moveTo>
                <a:cubicBezTo>
                  <a:pt x="471" y="321"/>
                  <a:pt x="471" y="321"/>
                  <a:pt x="471" y="321"/>
                </a:cubicBezTo>
                <a:cubicBezTo>
                  <a:pt x="360" y="321"/>
                  <a:pt x="360" y="321"/>
                  <a:pt x="360" y="321"/>
                </a:cubicBezTo>
                <a:cubicBezTo>
                  <a:pt x="333" y="277"/>
                  <a:pt x="333" y="277"/>
                  <a:pt x="333" y="277"/>
                </a:cubicBezTo>
                <a:cubicBezTo>
                  <a:pt x="444" y="277"/>
                  <a:pt x="444" y="277"/>
                  <a:pt x="444" y="277"/>
                </a:cubicBezTo>
                <a:close/>
                <a:moveTo>
                  <a:pt x="163" y="0"/>
                </a:moveTo>
                <a:cubicBezTo>
                  <a:pt x="274" y="0"/>
                  <a:pt x="274" y="0"/>
                  <a:pt x="274" y="0"/>
                </a:cubicBezTo>
                <a:cubicBezTo>
                  <a:pt x="437" y="265"/>
                  <a:pt x="437" y="265"/>
                  <a:pt x="437" y="265"/>
                </a:cubicBezTo>
                <a:cubicBezTo>
                  <a:pt x="326" y="265"/>
                  <a:pt x="326" y="265"/>
                  <a:pt x="326" y="265"/>
                </a:cubicBezTo>
                <a:cubicBezTo>
                  <a:pt x="286" y="201"/>
                  <a:pt x="286" y="201"/>
                  <a:pt x="286" y="201"/>
                </a:cubicBezTo>
                <a:cubicBezTo>
                  <a:pt x="213" y="201"/>
                  <a:pt x="213" y="201"/>
                  <a:pt x="213" y="201"/>
                </a:cubicBezTo>
                <a:cubicBezTo>
                  <a:pt x="236" y="197"/>
                  <a:pt x="254" y="177"/>
                  <a:pt x="254" y="153"/>
                </a:cubicBezTo>
                <a:cubicBezTo>
                  <a:pt x="254" y="151"/>
                  <a:pt x="253" y="149"/>
                  <a:pt x="253" y="147"/>
                </a:cubicBezTo>
                <a:cubicBezTo>
                  <a:pt x="253" y="147"/>
                  <a:pt x="253" y="147"/>
                  <a:pt x="253" y="147"/>
                </a:cubicBezTo>
                <a:cubicBezTo>
                  <a:pt x="252" y="140"/>
                  <a:pt x="250" y="133"/>
                  <a:pt x="246" y="127"/>
                </a:cubicBezTo>
                <a:cubicBezTo>
                  <a:pt x="246" y="127"/>
                  <a:pt x="246" y="127"/>
                  <a:pt x="246" y="127"/>
                </a:cubicBezTo>
                <a:cubicBezTo>
                  <a:pt x="245" y="126"/>
                  <a:pt x="245" y="126"/>
                  <a:pt x="245" y="125"/>
                </a:cubicBezTo>
                <a:cubicBezTo>
                  <a:pt x="245" y="125"/>
                  <a:pt x="245" y="125"/>
                  <a:pt x="245" y="125"/>
                </a:cubicBezTo>
                <a:cubicBezTo>
                  <a:pt x="244" y="125"/>
                  <a:pt x="244" y="124"/>
                  <a:pt x="244" y="124"/>
                </a:cubicBezTo>
                <a:cubicBezTo>
                  <a:pt x="244" y="124"/>
                  <a:pt x="244" y="124"/>
                  <a:pt x="244" y="124"/>
                </a:cubicBezTo>
                <a:cubicBezTo>
                  <a:pt x="244" y="123"/>
                  <a:pt x="243" y="123"/>
                  <a:pt x="243" y="123"/>
                </a:cubicBezTo>
                <a:cubicBezTo>
                  <a:pt x="243" y="123"/>
                  <a:pt x="243" y="122"/>
                  <a:pt x="243" y="122"/>
                </a:cubicBezTo>
                <a:cubicBezTo>
                  <a:pt x="243" y="122"/>
                  <a:pt x="242" y="122"/>
                  <a:pt x="242" y="122"/>
                </a:cubicBezTo>
                <a:cubicBezTo>
                  <a:pt x="242" y="122"/>
                  <a:pt x="242" y="122"/>
                  <a:pt x="242" y="121"/>
                </a:cubicBezTo>
                <a:cubicBezTo>
                  <a:pt x="242" y="121"/>
                  <a:pt x="242" y="121"/>
                  <a:pt x="242" y="121"/>
                </a:cubicBezTo>
                <a:cubicBezTo>
                  <a:pt x="241" y="121"/>
                  <a:pt x="241" y="121"/>
                  <a:pt x="241" y="120"/>
                </a:cubicBezTo>
                <a:cubicBezTo>
                  <a:pt x="241" y="120"/>
                  <a:pt x="241" y="120"/>
                  <a:pt x="241" y="120"/>
                </a:cubicBezTo>
                <a:cubicBezTo>
                  <a:pt x="241" y="120"/>
                  <a:pt x="241" y="120"/>
                  <a:pt x="241" y="120"/>
                </a:cubicBezTo>
                <a:cubicBezTo>
                  <a:pt x="240" y="120"/>
                  <a:pt x="240" y="120"/>
                  <a:pt x="240" y="120"/>
                </a:cubicBezTo>
                <a:cubicBezTo>
                  <a:pt x="240" y="119"/>
                  <a:pt x="240" y="119"/>
                  <a:pt x="240" y="119"/>
                </a:cubicBezTo>
                <a:cubicBezTo>
                  <a:pt x="240" y="119"/>
                  <a:pt x="240" y="119"/>
                  <a:pt x="239" y="119"/>
                </a:cubicBezTo>
                <a:cubicBezTo>
                  <a:pt x="239" y="119"/>
                  <a:pt x="239" y="118"/>
                  <a:pt x="239" y="118"/>
                </a:cubicBezTo>
                <a:cubicBezTo>
                  <a:pt x="239" y="118"/>
                  <a:pt x="239" y="118"/>
                  <a:pt x="239" y="118"/>
                </a:cubicBezTo>
                <a:cubicBezTo>
                  <a:pt x="239" y="118"/>
                  <a:pt x="238" y="118"/>
                  <a:pt x="238" y="118"/>
                </a:cubicBezTo>
                <a:cubicBezTo>
                  <a:pt x="238" y="117"/>
                  <a:pt x="238" y="117"/>
                  <a:pt x="238" y="117"/>
                </a:cubicBezTo>
                <a:cubicBezTo>
                  <a:pt x="238" y="117"/>
                  <a:pt x="238" y="117"/>
                  <a:pt x="237" y="117"/>
                </a:cubicBezTo>
                <a:cubicBezTo>
                  <a:pt x="237" y="117"/>
                  <a:pt x="237" y="117"/>
                  <a:pt x="237" y="117"/>
                </a:cubicBezTo>
                <a:cubicBezTo>
                  <a:pt x="237" y="116"/>
                  <a:pt x="237" y="116"/>
                  <a:pt x="237" y="116"/>
                </a:cubicBezTo>
                <a:cubicBezTo>
                  <a:pt x="237" y="116"/>
                  <a:pt x="237" y="116"/>
                  <a:pt x="237" y="116"/>
                </a:cubicBezTo>
                <a:cubicBezTo>
                  <a:pt x="236" y="116"/>
                  <a:pt x="236" y="116"/>
                  <a:pt x="236" y="115"/>
                </a:cubicBezTo>
                <a:cubicBezTo>
                  <a:pt x="236" y="115"/>
                  <a:pt x="236" y="115"/>
                  <a:pt x="236" y="115"/>
                </a:cubicBezTo>
                <a:cubicBezTo>
                  <a:pt x="235" y="115"/>
                  <a:pt x="235" y="115"/>
                  <a:pt x="235" y="115"/>
                </a:cubicBezTo>
                <a:cubicBezTo>
                  <a:pt x="235" y="115"/>
                  <a:pt x="235" y="115"/>
                  <a:pt x="235" y="115"/>
                </a:cubicBezTo>
                <a:cubicBezTo>
                  <a:pt x="235" y="115"/>
                  <a:pt x="235" y="115"/>
                  <a:pt x="235" y="115"/>
                </a:cubicBezTo>
                <a:cubicBezTo>
                  <a:pt x="235" y="115"/>
                  <a:pt x="235" y="115"/>
                  <a:pt x="235" y="115"/>
                </a:cubicBezTo>
                <a:cubicBezTo>
                  <a:pt x="235" y="114"/>
                  <a:pt x="234" y="114"/>
                  <a:pt x="234" y="114"/>
                </a:cubicBezTo>
                <a:cubicBezTo>
                  <a:pt x="234" y="114"/>
                  <a:pt x="234" y="114"/>
                  <a:pt x="234" y="114"/>
                </a:cubicBezTo>
                <a:cubicBezTo>
                  <a:pt x="234" y="114"/>
                  <a:pt x="234" y="114"/>
                  <a:pt x="233" y="113"/>
                </a:cubicBezTo>
                <a:cubicBezTo>
                  <a:pt x="233" y="113"/>
                  <a:pt x="233" y="113"/>
                  <a:pt x="233" y="113"/>
                </a:cubicBezTo>
                <a:cubicBezTo>
                  <a:pt x="233" y="113"/>
                  <a:pt x="233" y="113"/>
                  <a:pt x="232" y="113"/>
                </a:cubicBezTo>
                <a:cubicBezTo>
                  <a:pt x="232" y="113"/>
                  <a:pt x="232" y="113"/>
                  <a:pt x="232" y="113"/>
                </a:cubicBezTo>
                <a:cubicBezTo>
                  <a:pt x="227" y="109"/>
                  <a:pt x="220" y="106"/>
                  <a:pt x="213" y="105"/>
                </a:cubicBezTo>
                <a:cubicBezTo>
                  <a:pt x="227" y="105"/>
                  <a:pt x="227" y="105"/>
                  <a:pt x="227" y="105"/>
                </a:cubicBezTo>
                <a:cubicBezTo>
                  <a:pt x="163" y="0"/>
                  <a:pt x="163" y="0"/>
                  <a:pt x="163" y="0"/>
                </a:cubicBezTo>
                <a:close/>
                <a:moveTo>
                  <a:pt x="197" y="201"/>
                </a:moveTo>
                <a:cubicBezTo>
                  <a:pt x="60" y="201"/>
                  <a:pt x="60" y="201"/>
                  <a:pt x="60" y="201"/>
                </a:cubicBezTo>
                <a:cubicBezTo>
                  <a:pt x="75" y="176"/>
                  <a:pt x="75" y="176"/>
                  <a:pt x="75" y="176"/>
                </a:cubicBezTo>
                <a:cubicBezTo>
                  <a:pt x="75" y="176"/>
                  <a:pt x="75" y="176"/>
                  <a:pt x="75" y="176"/>
                </a:cubicBezTo>
                <a:cubicBezTo>
                  <a:pt x="162" y="176"/>
                  <a:pt x="162" y="176"/>
                  <a:pt x="162" y="176"/>
                </a:cubicBezTo>
                <a:cubicBezTo>
                  <a:pt x="169" y="189"/>
                  <a:pt x="182" y="198"/>
                  <a:pt x="197" y="201"/>
                </a:cubicBezTo>
                <a:cubicBezTo>
                  <a:pt x="197" y="201"/>
                  <a:pt x="197" y="201"/>
                  <a:pt x="197" y="201"/>
                </a:cubicBezTo>
                <a:close/>
                <a:moveTo>
                  <a:pt x="119" y="105"/>
                </a:moveTo>
                <a:cubicBezTo>
                  <a:pt x="197" y="105"/>
                  <a:pt x="197" y="105"/>
                  <a:pt x="197" y="105"/>
                </a:cubicBezTo>
                <a:cubicBezTo>
                  <a:pt x="182" y="107"/>
                  <a:pt x="169" y="117"/>
                  <a:pt x="162" y="129"/>
                </a:cubicBezTo>
                <a:cubicBezTo>
                  <a:pt x="104" y="129"/>
                  <a:pt x="104" y="129"/>
                  <a:pt x="104" y="129"/>
                </a:cubicBezTo>
                <a:cubicBezTo>
                  <a:pt x="119" y="105"/>
                  <a:pt x="119" y="105"/>
                  <a:pt x="119" y="105"/>
                </a:cubicBezTo>
                <a:close/>
                <a:moveTo>
                  <a:pt x="158" y="164"/>
                </a:moveTo>
                <a:cubicBezTo>
                  <a:pt x="82" y="164"/>
                  <a:pt x="82" y="164"/>
                  <a:pt x="82" y="164"/>
                </a:cubicBezTo>
                <a:cubicBezTo>
                  <a:pt x="96" y="141"/>
                  <a:pt x="96" y="141"/>
                  <a:pt x="96" y="141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7" y="145"/>
                  <a:pt x="156" y="149"/>
                  <a:pt x="156" y="153"/>
                </a:cubicBezTo>
                <a:cubicBezTo>
                  <a:pt x="156" y="157"/>
                  <a:pt x="157" y="161"/>
                  <a:pt x="158" y="164"/>
                </a:cubicBezTo>
                <a:cubicBezTo>
                  <a:pt x="158" y="164"/>
                  <a:pt x="158" y="164"/>
                  <a:pt x="158" y="164"/>
                </a:cubicBezTo>
                <a:close/>
                <a:moveTo>
                  <a:pt x="108" y="294"/>
                </a:moveTo>
                <a:cubicBezTo>
                  <a:pt x="108" y="303"/>
                  <a:pt x="108" y="303"/>
                  <a:pt x="108" y="303"/>
                </a:cubicBezTo>
                <a:cubicBezTo>
                  <a:pt x="123" y="303"/>
                  <a:pt x="123" y="303"/>
                  <a:pt x="123" y="303"/>
                </a:cubicBezTo>
                <a:cubicBezTo>
                  <a:pt x="123" y="304"/>
                  <a:pt x="121" y="310"/>
                  <a:pt x="112" y="310"/>
                </a:cubicBezTo>
                <a:cubicBezTo>
                  <a:pt x="112" y="310"/>
                  <a:pt x="107" y="310"/>
                  <a:pt x="102" y="308"/>
                </a:cubicBezTo>
                <a:cubicBezTo>
                  <a:pt x="102" y="319"/>
                  <a:pt x="102" y="319"/>
                  <a:pt x="102" y="319"/>
                </a:cubicBezTo>
                <a:cubicBezTo>
                  <a:pt x="105" y="320"/>
                  <a:pt x="110" y="321"/>
                  <a:pt x="115" y="321"/>
                </a:cubicBezTo>
                <a:cubicBezTo>
                  <a:pt x="133" y="321"/>
                  <a:pt x="141" y="310"/>
                  <a:pt x="141" y="299"/>
                </a:cubicBezTo>
                <a:cubicBezTo>
                  <a:pt x="141" y="290"/>
                  <a:pt x="137" y="276"/>
                  <a:pt x="114" y="276"/>
                </a:cubicBezTo>
                <a:cubicBezTo>
                  <a:pt x="112" y="276"/>
                  <a:pt x="108" y="276"/>
                  <a:pt x="103" y="277"/>
                </a:cubicBezTo>
                <a:cubicBezTo>
                  <a:pt x="102" y="277"/>
                  <a:pt x="102" y="277"/>
                  <a:pt x="102" y="277"/>
                </a:cubicBezTo>
                <a:cubicBezTo>
                  <a:pt x="102" y="289"/>
                  <a:pt x="102" y="289"/>
                  <a:pt x="102" y="289"/>
                </a:cubicBezTo>
                <a:cubicBezTo>
                  <a:pt x="106" y="287"/>
                  <a:pt x="110" y="287"/>
                  <a:pt x="112" y="287"/>
                </a:cubicBezTo>
                <a:cubicBezTo>
                  <a:pt x="120" y="287"/>
                  <a:pt x="123" y="291"/>
                  <a:pt x="123" y="294"/>
                </a:cubicBezTo>
                <a:cubicBezTo>
                  <a:pt x="108" y="294"/>
                  <a:pt x="108" y="294"/>
                  <a:pt x="108" y="294"/>
                </a:cubicBezTo>
                <a:close/>
                <a:moveTo>
                  <a:pt x="93" y="308"/>
                </a:moveTo>
                <a:cubicBezTo>
                  <a:pt x="88" y="309"/>
                  <a:pt x="86" y="310"/>
                  <a:pt x="84" y="310"/>
                </a:cubicBezTo>
                <a:cubicBezTo>
                  <a:pt x="74" y="310"/>
                  <a:pt x="72" y="302"/>
                  <a:pt x="72" y="298"/>
                </a:cubicBezTo>
                <a:cubicBezTo>
                  <a:pt x="72" y="292"/>
                  <a:pt x="77" y="287"/>
                  <a:pt x="84" y="287"/>
                </a:cubicBezTo>
                <a:cubicBezTo>
                  <a:pt x="87" y="287"/>
                  <a:pt x="90" y="288"/>
                  <a:pt x="93" y="289"/>
                </a:cubicBezTo>
                <a:cubicBezTo>
                  <a:pt x="93" y="277"/>
                  <a:pt x="93" y="277"/>
                  <a:pt x="93" y="277"/>
                </a:cubicBezTo>
                <a:cubicBezTo>
                  <a:pt x="92" y="277"/>
                  <a:pt x="92" y="277"/>
                  <a:pt x="92" y="277"/>
                </a:cubicBezTo>
                <a:cubicBezTo>
                  <a:pt x="90" y="277"/>
                  <a:pt x="86" y="276"/>
                  <a:pt x="81" y="276"/>
                </a:cubicBezTo>
                <a:cubicBezTo>
                  <a:pt x="61" y="276"/>
                  <a:pt x="54" y="287"/>
                  <a:pt x="54" y="299"/>
                </a:cubicBezTo>
                <a:cubicBezTo>
                  <a:pt x="54" y="312"/>
                  <a:pt x="63" y="321"/>
                  <a:pt x="80" y="321"/>
                </a:cubicBezTo>
                <a:cubicBezTo>
                  <a:pt x="84" y="321"/>
                  <a:pt x="88" y="321"/>
                  <a:pt x="93" y="319"/>
                </a:cubicBezTo>
                <a:cubicBezTo>
                  <a:pt x="93" y="308"/>
                  <a:pt x="93" y="308"/>
                  <a:pt x="93" y="308"/>
                </a:cubicBezTo>
                <a:cubicBezTo>
                  <a:pt x="93" y="308"/>
                  <a:pt x="93" y="308"/>
                  <a:pt x="93" y="308"/>
                </a:cubicBezTo>
                <a:close/>
                <a:moveTo>
                  <a:pt x="27" y="287"/>
                </a:moveTo>
                <a:cubicBezTo>
                  <a:pt x="31" y="301"/>
                  <a:pt x="31" y="301"/>
                  <a:pt x="31" y="301"/>
                </a:cubicBezTo>
                <a:cubicBezTo>
                  <a:pt x="22" y="301"/>
                  <a:pt x="22" y="301"/>
                  <a:pt x="22" y="301"/>
                </a:cubicBezTo>
                <a:cubicBezTo>
                  <a:pt x="26" y="287"/>
                  <a:pt x="26" y="287"/>
                  <a:pt x="26" y="287"/>
                </a:cubicBezTo>
                <a:cubicBezTo>
                  <a:pt x="27" y="287"/>
                  <a:pt x="27" y="287"/>
                  <a:pt x="27" y="287"/>
                </a:cubicBezTo>
                <a:close/>
                <a:moveTo>
                  <a:pt x="16" y="277"/>
                </a:moveTo>
                <a:cubicBezTo>
                  <a:pt x="0" y="321"/>
                  <a:pt x="0" y="321"/>
                  <a:pt x="0" y="321"/>
                </a:cubicBezTo>
                <a:cubicBezTo>
                  <a:pt x="17" y="321"/>
                  <a:pt x="17" y="321"/>
                  <a:pt x="17" y="321"/>
                </a:cubicBezTo>
                <a:cubicBezTo>
                  <a:pt x="20" y="311"/>
                  <a:pt x="20" y="311"/>
                  <a:pt x="20" y="311"/>
                </a:cubicBezTo>
                <a:cubicBezTo>
                  <a:pt x="33" y="311"/>
                  <a:pt x="33" y="311"/>
                  <a:pt x="33" y="311"/>
                </a:cubicBezTo>
                <a:cubicBezTo>
                  <a:pt x="36" y="321"/>
                  <a:pt x="36" y="321"/>
                  <a:pt x="36" y="321"/>
                </a:cubicBezTo>
                <a:cubicBezTo>
                  <a:pt x="54" y="321"/>
                  <a:pt x="54" y="321"/>
                  <a:pt x="54" y="321"/>
                </a:cubicBezTo>
                <a:cubicBezTo>
                  <a:pt x="38" y="277"/>
                  <a:pt x="38" y="277"/>
                  <a:pt x="38" y="277"/>
                </a:cubicBezTo>
                <a:cubicBezTo>
                  <a:pt x="16" y="277"/>
                  <a:pt x="16" y="277"/>
                  <a:pt x="16" y="277"/>
                </a:cubicBezTo>
                <a:close/>
                <a:moveTo>
                  <a:pt x="274" y="277"/>
                </a:moveTo>
                <a:cubicBezTo>
                  <a:pt x="274" y="321"/>
                  <a:pt x="274" y="321"/>
                  <a:pt x="274" y="321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13" y="310"/>
                  <a:pt x="313" y="310"/>
                  <a:pt x="313" y="310"/>
                </a:cubicBezTo>
                <a:cubicBezTo>
                  <a:pt x="291" y="310"/>
                  <a:pt x="291" y="310"/>
                  <a:pt x="291" y="310"/>
                </a:cubicBezTo>
                <a:cubicBezTo>
                  <a:pt x="291" y="303"/>
                  <a:pt x="291" y="303"/>
                  <a:pt x="291" y="303"/>
                </a:cubicBezTo>
                <a:cubicBezTo>
                  <a:pt x="311" y="303"/>
                  <a:pt x="311" y="303"/>
                  <a:pt x="311" y="303"/>
                </a:cubicBezTo>
                <a:cubicBezTo>
                  <a:pt x="311" y="293"/>
                  <a:pt x="311" y="293"/>
                  <a:pt x="311" y="293"/>
                </a:cubicBezTo>
                <a:cubicBezTo>
                  <a:pt x="291" y="293"/>
                  <a:pt x="291" y="293"/>
                  <a:pt x="291" y="293"/>
                </a:cubicBezTo>
                <a:cubicBezTo>
                  <a:pt x="291" y="287"/>
                  <a:pt x="291" y="287"/>
                  <a:pt x="291" y="287"/>
                </a:cubicBezTo>
                <a:cubicBezTo>
                  <a:pt x="312" y="287"/>
                  <a:pt x="312" y="287"/>
                  <a:pt x="312" y="287"/>
                </a:cubicBezTo>
                <a:cubicBezTo>
                  <a:pt x="312" y="277"/>
                  <a:pt x="312" y="277"/>
                  <a:pt x="312" y="277"/>
                </a:cubicBezTo>
                <a:cubicBezTo>
                  <a:pt x="274" y="277"/>
                  <a:pt x="274" y="277"/>
                  <a:pt x="274" y="277"/>
                </a:cubicBezTo>
                <a:close/>
                <a:moveTo>
                  <a:pt x="263" y="277"/>
                </a:moveTo>
                <a:cubicBezTo>
                  <a:pt x="258" y="276"/>
                  <a:pt x="253" y="276"/>
                  <a:pt x="249" y="276"/>
                </a:cubicBezTo>
                <a:cubicBezTo>
                  <a:pt x="230" y="276"/>
                  <a:pt x="226" y="284"/>
                  <a:pt x="226" y="290"/>
                </a:cubicBezTo>
                <a:cubicBezTo>
                  <a:pt x="226" y="301"/>
                  <a:pt x="236" y="303"/>
                  <a:pt x="242" y="304"/>
                </a:cubicBezTo>
                <a:cubicBezTo>
                  <a:pt x="245" y="305"/>
                  <a:pt x="249" y="305"/>
                  <a:pt x="249" y="308"/>
                </a:cubicBezTo>
                <a:cubicBezTo>
                  <a:pt x="249" y="310"/>
                  <a:pt x="245" y="311"/>
                  <a:pt x="242" y="311"/>
                </a:cubicBezTo>
                <a:cubicBezTo>
                  <a:pt x="238" y="311"/>
                  <a:pt x="233" y="310"/>
                  <a:pt x="227" y="308"/>
                </a:cubicBezTo>
                <a:cubicBezTo>
                  <a:pt x="227" y="319"/>
                  <a:pt x="227" y="319"/>
                  <a:pt x="227" y="319"/>
                </a:cubicBezTo>
                <a:cubicBezTo>
                  <a:pt x="233" y="321"/>
                  <a:pt x="240" y="321"/>
                  <a:pt x="245" y="321"/>
                </a:cubicBezTo>
                <a:cubicBezTo>
                  <a:pt x="264" y="321"/>
                  <a:pt x="266" y="311"/>
                  <a:pt x="266" y="307"/>
                </a:cubicBezTo>
                <a:cubicBezTo>
                  <a:pt x="266" y="295"/>
                  <a:pt x="256" y="294"/>
                  <a:pt x="248" y="292"/>
                </a:cubicBezTo>
                <a:cubicBezTo>
                  <a:pt x="246" y="292"/>
                  <a:pt x="243" y="291"/>
                  <a:pt x="243" y="289"/>
                </a:cubicBezTo>
                <a:cubicBezTo>
                  <a:pt x="243" y="286"/>
                  <a:pt x="247" y="286"/>
                  <a:pt x="250" y="286"/>
                </a:cubicBezTo>
                <a:cubicBezTo>
                  <a:pt x="256" y="286"/>
                  <a:pt x="260" y="288"/>
                  <a:pt x="263" y="289"/>
                </a:cubicBezTo>
                <a:cubicBezTo>
                  <a:pt x="263" y="277"/>
                  <a:pt x="263" y="277"/>
                  <a:pt x="263" y="277"/>
                </a:cubicBezTo>
                <a:cubicBezTo>
                  <a:pt x="263" y="277"/>
                  <a:pt x="263" y="277"/>
                  <a:pt x="263" y="277"/>
                </a:cubicBezTo>
                <a:close/>
                <a:moveTo>
                  <a:pt x="195" y="287"/>
                </a:moveTo>
                <a:cubicBezTo>
                  <a:pt x="199" y="301"/>
                  <a:pt x="199" y="301"/>
                  <a:pt x="199" y="301"/>
                </a:cubicBezTo>
                <a:cubicBezTo>
                  <a:pt x="190" y="301"/>
                  <a:pt x="190" y="301"/>
                  <a:pt x="190" y="301"/>
                </a:cubicBezTo>
                <a:cubicBezTo>
                  <a:pt x="194" y="287"/>
                  <a:pt x="194" y="287"/>
                  <a:pt x="194" y="287"/>
                </a:cubicBezTo>
                <a:cubicBezTo>
                  <a:pt x="195" y="287"/>
                  <a:pt x="195" y="287"/>
                  <a:pt x="195" y="287"/>
                </a:cubicBezTo>
                <a:close/>
                <a:moveTo>
                  <a:pt x="183" y="277"/>
                </a:moveTo>
                <a:cubicBezTo>
                  <a:pt x="168" y="321"/>
                  <a:pt x="168" y="321"/>
                  <a:pt x="168" y="321"/>
                </a:cubicBezTo>
                <a:cubicBezTo>
                  <a:pt x="185" y="321"/>
                  <a:pt x="185" y="321"/>
                  <a:pt x="185" y="321"/>
                </a:cubicBezTo>
                <a:cubicBezTo>
                  <a:pt x="188" y="311"/>
                  <a:pt x="188" y="311"/>
                  <a:pt x="188" y="311"/>
                </a:cubicBezTo>
                <a:cubicBezTo>
                  <a:pt x="201" y="311"/>
                  <a:pt x="201" y="311"/>
                  <a:pt x="201" y="311"/>
                </a:cubicBezTo>
                <a:cubicBezTo>
                  <a:pt x="204" y="321"/>
                  <a:pt x="204" y="321"/>
                  <a:pt x="204" y="321"/>
                </a:cubicBezTo>
                <a:cubicBezTo>
                  <a:pt x="222" y="321"/>
                  <a:pt x="222" y="321"/>
                  <a:pt x="222" y="321"/>
                </a:cubicBezTo>
                <a:cubicBezTo>
                  <a:pt x="206" y="277"/>
                  <a:pt x="206" y="277"/>
                  <a:pt x="206" y="277"/>
                </a:cubicBezTo>
                <a:cubicBezTo>
                  <a:pt x="183" y="277"/>
                  <a:pt x="183" y="277"/>
                  <a:pt x="183" y="277"/>
                </a:cubicBezTo>
                <a:close/>
                <a:moveTo>
                  <a:pt x="156" y="293"/>
                </a:moveTo>
                <a:cubicBezTo>
                  <a:pt x="160" y="293"/>
                  <a:pt x="162" y="296"/>
                  <a:pt x="162" y="300"/>
                </a:cubicBezTo>
                <a:cubicBezTo>
                  <a:pt x="162" y="303"/>
                  <a:pt x="160" y="306"/>
                  <a:pt x="156" y="306"/>
                </a:cubicBezTo>
                <a:cubicBezTo>
                  <a:pt x="153" y="306"/>
                  <a:pt x="150" y="303"/>
                  <a:pt x="150" y="300"/>
                </a:cubicBezTo>
                <a:cubicBezTo>
                  <a:pt x="150" y="296"/>
                  <a:pt x="153" y="293"/>
                  <a:pt x="156" y="293"/>
                </a:cubicBezTo>
                <a:cubicBezTo>
                  <a:pt x="156" y="293"/>
                  <a:pt x="156" y="293"/>
                  <a:pt x="156" y="293"/>
                </a:cubicBezTo>
                <a:cubicBezTo>
                  <a:pt x="156" y="293"/>
                  <a:pt x="156" y="293"/>
                  <a:pt x="156" y="293"/>
                </a:cubicBezTo>
                <a:close/>
              </a:path>
            </a:pathLst>
          </a:custGeom>
          <a:solidFill>
            <a:srgbClr val="003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806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56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>
          <a:xfrm>
            <a:off x="12261534" y="8854445"/>
            <a:ext cx="540068" cy="326708"/>
            <a:chOff x="11674475" y="6324600"/>
            <a:chExt cx="514350" cy="233363"/>
          </a:xfrm>
        </p:grpSpPr>
        <p:sp>
          <p:nvSpPr>
            <p:cNvPr id="10" name="Freeform 16"/>
            <p:cNvSpPr>
              <a:spLocks/>
            </p:cNvSpPr>
            <p:nvPr userDrawn="1"/>
          </p:nvSpPr>
          <p:spPr bwMode="auto">
            <a:xfrm>
              <a:off x="11674475" y="6497638"/>
              <a:ext cx="514350" cy="60325"/>
            </a:xfrm>
            <a:custGeom>
              <a:avLst/>
              <a:gdLst>
                <a:gd name="T0" fmla="*/ 0 w 216"/>
                <a:gd name="T1" fmla="*/ 25 h 25"/>
                <a:gd name="T2" fmla="*/ 0 w 216"/>
                <a:gd name="T3" fmla="*/ 25 h 25"/>
                <a:gd name="T4" fmla="*/ 36 w 216"/>
                <a:gd name="T5" fmla="*/ 0 h 25"/>
                <a:gd name="T6" fmla="*/ 216 w 216"/>
                <a:gd name="T7" fmla="*/ 0 h 25"/>
                <a:gd name="T8" fmla="*/ 216 w 216"/>
                <a:gd name="T9" fmla="*/ 0 h 25"/>
                <a:gd name="T10" fmla="*/ 216 w 216"/>
                <a:gd name="T11" fmla="*/ 25 h 25"/>
                <a:gd name="T12" fmla="*/ 0 w 21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5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5" y="22"/>
                    <a:pt x="28" y="13"/>
                    <a:pt x="3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7"/>
            <p:cNvSpPr>
              <a:spLocks/>
            </p:cNvSpPr>
            <p:nvPr userDrawn="1"/>
          </p:nvSpPr>
          <p:spPr bwMode="auto">
            <a:xfrm>
              <a:off x="11674475" y="6324600"/>
              <a:ext cx="514350" cy="58738"/>
            </a:xfrm>
            <a:custGeom>
              <a:avLst/>
              <a:gdLst>
                <a:gd name="T0" fmla="*/ 216 w 216"/>
                <a:gd name="T1" fmla="*/ 0 h 25"/>
                <a:gd name="T2" fmla="*/ 216 w 216"/>
                <a:gd name="T3" fmla="*/ 25 h 25"/>
                <a:gd name="T4" fmla="*/ 36 w 216"/>
                <a:gd name="T5" fmla="*/ 25 h 25"/>
                <a:gd name="T6" fmla="*/ 0 w 216"/>
                <a:gd name="T7" fmla="*/ 0 h 25"/>
                <a:gd name="T8" fmla="*/ 216 w 2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5">
                  <a:moveTo>
                    <a:pt x="216" y="0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8" y="12"/>
                    <a:pt x="15" y="3"/>
                    <a:pt x="0" y="0"/>
                  </a:cubicBezTo>
                  <a:cubicBezTo>
                    <a:pt x="216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 userDrawn="1"/>
          </p:nvSpPr>
          <p:spPr bwMode="auto">
            <a:xfrm>
              <a:off x="11769725" y="6411913"/>
              <a:ext cx="419100" cy="57150"/>
            </a:xfrm>
            <a:custGeom>
              <a:avLst/>
              <a:gdLst>
                <a:gd name="T0" fmla="*/ 0 w 176"/>
                <a:gd name="T1" fmla="*/ 24 h 24"/>
                <a:gd name="T2" fmla="*/ 0 w 176"/>
                <a:gd name="T3" fmla="*/ 24 h 24"/>
                <a:gd name="T4" fmla="*/ 2 w 176"/>
                <a:gd name="T5" fmla="*/ 12 h 24"/>
                <a:gd name="T6" fmla="*/ 0 w 176"/>
                <a:gd name="T7" fmla="*/ 0 h 24"/>
                <a:gd name="T8" fmla="*/ 176 w 176"/>
                <a:gd name="T9" fmla="*/ 0 h 24"/>
                <a:gd name="T10" fmla="*/ 176 w 176"/>
                <a:gd name="T11" fmla="*/ 24 h 24"/>
                <a:gd name="T12" fmla="*/ 0 w 17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20"/>
                    <a:pt x="2" y="16"/>
                    <a:pt x="2" y="12"/>
                  </a:cubicBezTo>
                  <a:cubicBezTo>
                    <a:pt x="2" y="8"/>
                    <a:pt x="1" y="4"/>
                    <a:pt x="0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4934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5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733149" y="2880357"/>
            <a:ext cx="4164692" cy="5613012"/>
          </a:xfrm>
        </p:spPr>
        <p:txBody>
          <a:bodyPr/>
          <a:lstStyle>
            <a:lvl1pPr marL="0" indent="0">
              <a:buNone/>
              <a:defRPr sz="4480"/>
            </a:lvl1pPr>
            <a:lvl2pPr marL="640065" indent="0">
              <a:buNone/>
              <a:defRPr sz="3920"/>
            </a:lvl2pPr>
            <a:lvl3pPr marL="1280128" indent="0">
              <a:buNone/>
              <a:defRPr sz="3360"/>
            </a:lvl3pPr>
            <a:lvl4pPr marL="1920192" indent="0">
              <a:buNone/>
              <a:defRPr sz="2800"/>
            </a:lvl4pPr>
            <a:lvl5pPr marL="2560256" indent="0">
              <a:buNone/>
              <a:defRPr sz="2800"/>
            </a:lvl5pPr>
            <a:lvl6pPr marL="3200320" indent="0">
              <a:buNone/>
              <a:defRPr sz="2800"/>
            </a:lvl6pPr>
            <a:lvl7pPr marL="3840383" indent="0">
              <a:buNone/>
              <a:defRPr sz="2800"/>
            </a:lvl7pPr>
            <a:lvl8pPr marL="4480448" indent="0">
              <a:buNone/>
              <a:defRPr sz="2800"/>
            </a:lvl8pPr>
            <a:lvl9pPr marL="5120513" indent="0">
              <a:buNone/>
              <a:defRPr sz="28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3252" y="2880357"/>
            <a:ext cx="5022167" cy="5613012"/>
          </a:xfrm>
        </p:spPr>
        <p:txBody>
          <a:bodyPr>
            <a:normAutofit/>
          </a:bodyPr>
          <a:lstStyle>
            <a:lvl1pPr marL="0" indent="0">
              <a:buNone/>
              <a:defRPr sz="196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>
              <a:buNone/>
              <a:defRPr sz="1960"/>
            </a:lvl2pPr>
            <a:lvl3pPr marL="1280128" indent="0">
              <a:buNone/>
              <a:defRPr sz="1680"/>
            </a:lvl3pPr>
            <a:lvl4pPr marL="1920192" indent="0">
              <a:buNone/>
              <a:defRPr sz="1400"/>
            </a:lvl4pPr>
            <a:lvl5pPr marL="2560256" indent="0">
              <a:buNone/>
              <a:defRPr sz="1400"/>
            </a:lvl5pPr>
            <a:lvl6pPr marL="3200320" indent="0">
              <a:buNone/>
              <a:defRPr sz="1400"/>
            </a:lvl6pPr>
            <a:lvl7pPr marL="3840383" indent="0">
              <a:buNone/>
              <a:defRPr sz="1400"/>
            </a:lvl7pPr>
            <a:lvl8pPr marL="4480448" indent="0">
              <a:buNone/>
              <a:defRPr sz="1400"/>
            </a:lvl8pPr>
            <a:lvl9pPr marL="5120513" indent="0">
              <a:buNone/>
              <a:defRPr sz="14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12261528" y="8854445"/>
            <a:ext cx="540082" cy="326708"/>
            <a:chOff x="11674462" y="6324600"/>
            <a:chExt cx="514363" cy="233363"/>
          </a:xfrm>
        </p:grpSpPr>
        <p:sp>
          <p:nvSpPr>
            <p:cNvPr id="12" name="Freeform 16"/>
            <p:cNvSpPr>
              <a:spLocks/>
            </p:cNvSpPr>
            <p:nvPr userDrawn="1"/>
          </p:nvSpPr>
          <p:spPr bwMode="auto">
            <a:xfrm>
              <a:off x="11674467" y="6497638"/>
              <a:ext cx="514350" cy="60325"/>
            </a:xfrm>
            <a:custGeom>
              <a:avLst/>
              <a:gdLst>
                <a:gd name="T0" fmla="*/ 0 w 216"/>
                <a:gd name="T1" fmla="*/ 25 h 25"/>
                <a:gd name="T2" fmla="*/ 0 w 216"/>
                <a:gd name="T3" fmla="*/ 25 h 25"/>
                <a:gd name="T4" fmla="*/ 36 w 216"/>
                <a:gd name="T5" fmla="*/ 0 h 25"/>
                <a:gd name="T6" fmla="*/ 216 w 216"/>
                <a:gd name="T7" fmla="*/ 0 h 25"/>
                <a:gd name="T8" fmla="*/ 216 w 216"/>
                <a:gd name="T9" fmla="*/ 0 h 25"/>
                <a:gd name="T10" fmla="*/ 216 w 216"/>
                <a:gd name="T11" fmla="*/ 25 h 25"/>
                <a:gd name="T12" fmla="*/ 0 w 21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5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5" y="22"/>
                    <a:pt x="28" y="13"/>
                    <a:pt x="3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11674462" y="6324600"/>
              <a:ext cx="514349" cy="58738"/>
            </a:xfrm>
            <a:custGeom>
              <a:avLst/>
              <a:gdLst>
                <a:gd name="T0" fmla="*/ 216 w 216"/>
                <a:gd name="T1" fmla="*/ 0 h 25"/>
                <a:gd name="T2" fmla="*/ 216 w 216"/>
                <a:gd name="T3" fmla="*/ 25 h 25"/>
                <a:gd name="T4" fmla="*/ 36 w 216"/>
                <a:gd name="T5" fmla="*/ 25 h 25"/>
                <a:gd name="T6" fmla="*/ 0 w 216"/>
                <a:gd name="T7" fmla="*/ 0 h 25"/>
                <a:gd name="T8" fmla="*/ 216 w 2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5">
                  <a:moveTo>
                    <a:pt x="216" y="0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8" y="12"/>
                    <a:pt x="15" y="3"/>
                    <a:pt x="0" y="0"/>
                  </a:cubicBezTo>
                  <a:cubicBezTo>
                    <a:pt x="216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 userDrawn="1"/>
          </p:nvSpPr>
          <p:spPr bwMode="auto">
            <a:xfrm>
              <a:off x="11769726" y="6411913"/>
              <a:ext cx="419099" cy="57150"/>
            </a:xfrm>
            <a:custGeom>
              <a:avLst/>
              <a:gdLst>
                <a:gd name="T0" fmla="*/ 0 w 176"/>
                <a:gd name="T1" fmla="*/ 24 h 24"/>
                <a:gd name="T2" fmla="*/ 0 w 176"/>
                <a:gd name="T3" fmla="*/ 24 h 24"/>
                <a:gd name="T4" fmla="*/ 2 w 176"/>
                <a:gd name="T5" fmla="*/ 12 h 24"/>
                <a:gd name="T6" fmla="*/ 0 w 176"/>
                <a:gd name="T7" fmla="*/ 0 h 24"/>
                <a:gd name="T8" fmla="*/ 176 w 176"/>
                <a:gd name="T9" fmla="*/ 0 h 24"/>
                <a:gd name="T10" fmla="*/ 176 w 176"/>
                <a:gd name="T11" fmla="*/ 24 h 24"/>
                <a:gd name="T12" fmla="*/ 0 w 17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20"/>
                    <a:pt x="2" y="16"/>
                    <a:pt x="2" y="12"/>
                  </a:cubicBezTo>
                  <a:cubicBezTo>
                    <a:pt x="2" y="8"/>
                    <a:pt x="1" y="4"/>
                    <a:pt x="0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1415562" y="2192689"/>
            <a:ext cx="9494353" cy="42449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52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 algn="ctr">
              <a:buNone/>
              <a:defRPr sz="2800"/>
            </a:lvl2pPr>
            <a:lvl3pPr marL="1280128" indent="0" algn="ctr">
              <a:buNone/>
              <a:defRPr sz="2520"/>
            </a:lvl3pPr>
            <a:lvl4pPr marL="1920192" indent="0" algn="ctr">
              <a:buNone/>
              <a:defRPr sz="2240"/>
            </a:lvl4pPr>
            <a:lvl5pPr marL="2560256" indent="0" algn="ctr">
              <a:buNone/>
              <a:defRPr sz="2240"/>
            </a:lvl5pPr>
            <a:lvl6pPr marL="3200320" indent="0" algn="ctr">
              <a:buNone/>
              <a:defRPr sz="2240"/>
            </a:lvl6pPr>
            <a:lvl7pPr marL="3840383" indent="0" algn="ctr">
              <a:buNone/>
              <a:defRPr sz="2240"/>
            </a:lvl7pPr>
            <a:lvl8pPr marL="4480448" indent="0" algn="ctr">
              <a:buNone/>
              <a:defRPr sz="2240"/>
            </a:lvl8pPr>
            <a:lvl9pPr marL="5120513" indent="0" algn="ctr">
              <a:buNone/>
              <a:defRPr sz="224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406909" y="511181"/>
            <a:ext cx="9530153" cy="1057909"/>
          </a:xfrm>
        </p:spPr>
        <p:txBody>
          <a:bodyPr anchor="b" anchorCtr="0">
            <a:normAutofit/>
          </a:bodyPr>
          <a:lstStyle>
            <a:lvl1pPr>
              <a:defRPr sz="42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1317943" y="1589089"/>
            <a:ext cx="9638983" cy="326708"/>
          </a:xfrm>
          <a:custGeom>
            <a:avLst/>
            <a:gdLst>
              <a:gd name="T0" fmla="*/ 23 w 4337"/>
              <a:gd name="T1" fmla="*/ 110 h 147"/>
              <a:gd name="T2" fmla="*/ 4267 w 4337"/>
              <a:gd name="T3" fmla="*/ 110 h 147"/>
              <a:gd name="T4" fmla="*/ 4244 w 4337"/>
              <a:gd name="T5" fmla="*/ 147 h 147"/>
              <a:gd name="T6" fmla="*/ 0 w 4337"/>
              <a:gd name="T7" fmla="*/ 147 h 147"/>
              <a:gd name="T8" fmla="*/ 23 w 4337"/>
              <a:gd name="T9" fmla="*/ 110 h 147"/>
              <a:gd name="T10" fmla="*/ 35 w 4337"/>
              <a:gd name="T11" fmla="*/ 92 h 147"/>
              <a:gd name="T12" fmla="*/ 4279 w 4337"/>
              <a:gd name="T13" fmla="*/ 92 h 147"/>
              <a:gd name="T14" fmla="*/ 4302 w 4337"/>
              <a:gd name="T15" fmla="*/ 55 h 147"/>
              <a:gd name="T16" fmla="*/ 58 w 4337"/>
              <a:gd name="T17" fmla="*/ 55 h 147"/>
              <a:gd name="T18" fmla="*/ 35 w 4337"/>
              <a:gd name="T19" fmla="*/ 92 h 147"/>
              <a:gd name="T20" fmla="*/ 93 w 4337"/>
              <a:gd name="T21" fmla="*/ 0 h 147"/>
              <a:gd name="T22" fmla="*/ 70 w 4337"/>
              <a:gd name="T23" fmla="*/ 37 h 147"/>
              <a:gd name="T24" fmla="*/ 4314 w 4337"/>
              <a:gd name="T25" fmla="*/ 37 h 147"/>
              <a:gd name="T26" fmla="*/ 4337 w 4337"/>
              <a:gd name="T27" fmla="*/ 0 h 147"/>
              <a:gd name="T28" fmla="*/ 93 w 4337"/>
              <a:gd name="T2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37" h="147">
                <a:moveTo>
                  <a:pt x="23" y="110"/>
                </a:moveTo>
                <a:lnTo>
                  <a:pt x="4267" y="110"/>
                </a:lnTo>
                <a:lnTo>
                  <a:pt x="4244" y="147"/>
                </a:lnTo>
                <a:lnTo>
                  <a:pt x="0" y="147"/>
                </a:lnTo>
                <a:lnTo>
                  <a:pt x="23" y="110"/>
                </a:lnTo>
                <a:close/>
                <a:moveTo>
                  <a:pt x="35" y="92"/>
                </a:moveTo>
                <a:lnTo>
                  <a:pt x="4279" y="92"/>
                </a:lnTo>
                <a:lnTo>
                  <a:pt x="4302" y="55"/>
                </a:lnTo>
                <a:lnTo>
                  <a:pt x="58" y="55"/>
                </a:lnTo>
                <a:lnTo>
                  <a:pt x="35" y="92"/>
                </a:lnTo>
                <a:close/>
                <a:moveTo>
                  <a:pt x="93" y="0"/>
                </a:moveTo>
                <a:lnTo>
                  <a:pt x="70" y="37"/>
                </a:lnTo>
                <a:lnTo>
                  <a:pt x="4314" y="37"/>
                </a:lnTo>
                <a:lnTo>
                  <a:pt x="4337" y="0"/>
                </a:lnTo>
                <a:lnTo>
                  <a:pt x="93" y="0"/>
                </a:lnTo>
                <a:close/>
              </a:path>
            </a:pathLst>
          </a:custGeom>
          <a:solidFill>
            <a:srgbClr val="E0F1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11816861" y="8854440"/>
            <a:ext cx="543676" cy="326710"/>
          </a:xfrm>
        </p:spPr>
        <p:txBody>
          <a:bodyPr/>
          <a:lstStyle>
            <a:lvl1pPr algn="r">
              <a:defRPr sz="168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7726B6-3386-492A-8DF3-B4BBCF0A00ED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1390941" y="8668895"/>
            <a:ext cx="9687364" cy="78175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данной презентации носит исключительно презентационный характер, не может быть рассмотрено в качестве коммерческого предложения, не накладывает какие-либо обязательства на общества. Информация, представленная в данной презентации, не может быть использована третьими лицами.</a:t>
            </a:r>
          </a:p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разработчик  данной презентации - главный специалист ОПСР АО ИК «АСЭ» Пирогов Александр Владимирович 2018 год.</a:t>
            </a:r>
            <a:endParaRPr lang="ru-RU" sz="112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384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567">
          <p15:clr>
            <a:srgbClr val="FBAE40"/>
          </p15:clr>
        </p15:guide>
        <p15:guide id="2" pos="4904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82486" y="2880357"/>
            <a:ext cx="3320723" cy="5674558"/>
          </a:xfrm>
        </p:spPr>
        <p:txBody>
          <a:bodyPr>
            <a:normAutofit/>
          </a:bodyPr>
          <a:lstStyle>
            <a:lvl1pPr marL="0" indent="0">
              <a:buNone/>
              <a:defRPr sz="196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>
              <a:buNone/>
              <a:defRPr sz="1960"/>
            </a:lvl2pPr>
            <a:lvl3pPr marL="1280128" indent="0">
              <a:buNone/>
              <a:defRPr sz="1680"/>
            </a:lvl3pPr>
            <a:lvl4pPr marL="1920192" indent="0">
              <a:buNone/>
              <a:defRPr sz="1400"/>
            </a:lvl4pPr>
            <a:lvl5pPr marL="2560256" indent="0">
              <a:buNone/>
              <a:defRPr sz="1400"/>
            </a:lvl5pPr>
            <a:lvl6pPr marL="3200320" indent="0">
              <a:buNone/>
              <a:defRPr sz="1400"/>
            </a:lvl6pPr>
            <a:lvl7pPr marL="3840383" indent="0">
              <a:buNone/>
              <a:defRPr sz="1400"/>
            </a:lvl7pPr>
            <a:lvl8pPr marL="4480448" indent="0">
              <a:buNone/>
              <a:defRPr sz="1400"/>
            </a:lvl8pPr>
            <a:lvl9pPr marL="5120513" indent="0">
              <a:buNone/>
              <a:defRPr sz="14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4"/>
          </p:nvPr>
        </p:nvSpPr>
        <p:spPr>
          <a:xfrm>
            <a:off x="1390942" y="2880357"/>
            <a:ext cx="5896800" cy="5674558"/>
          </a:xfrm>
        </p:spPr>
        <p:txBody>
          <a:bodyPr/>
          <a:lstStyle>
            <a:lvl1pPr marL="0" indent="0">
              <a:buNone/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2261528" y="8854445"/>
            <a:ext cx="540082" cy="326708"/>
            <a:chOff x="11674462" y="6324600"/>
            <a:chExt cx="514363" cy="233363"/>
          </a:xfrm>
        </p:grpSpPr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11674467" y="6497638"/>
              <a:ext cx="514350" cy="60325"/>
            </a:xfrm>
            <a:custGeom>
              <a:avLst/>
              <a:gdLst>
                <a:gd name="T0" fmla="*/ 0 w 216"/>
                <a:gd name="T1" fmla="*/ 25 h 25"/>
                <a:gd name="T2" fmla="*/ 0 w 216"/>
                <a:gd name="T3" fmla="*/ 25 h 25"/>
                <a:gd name="T4" fmla="*/ 36 w 216"/>
                <a:gd name="T5" fmla="*/ 0 h 25"/>
                <a:gd name="T6" fmla="*/ 216 w 216"/>
                <a:gd name="T7" fmla="*/ 0 h 25"/>
                <a:gd name="T8" fmla="*/ 216 w 216"/>
                <a:gd name="T9" fmla="*/ 0 h 25"/>
                <a:gd name="T10" fmla="*/ 216 w 216"/>
                <a:gd name="T11" fmla="*/ 25 h 25"/>
                <a:gd name="T12" fmla="*/ 0 w 21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5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5" y="22"/>
                    <a:pt x="28" y="13"/>
                    <a:pt x="3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1674462" y="6324600"/>
              <a:ext cx="514349" cy="58738"/>
            </a:xfrm>
            <a:custGeom>
              <a:avLst/>
              <a:gdLst>
                <a:gd name="T0" fmla="*/ 216 w 216"/>
                <a:gd name="T1" fmla="*/ 0 h 25"/>
                <a:gd name="T2" fmla="*/ 216 w 216"/>
                <a:gd name="T3" fmla="*/ 25 h 25"/>
                <a:gd name="T4" fmla="*/ 36 w 216"/>
                <a:gd name="T5" fmla="*/ 25 h 25"/>
                <a:gd name="T6" fmla="*/ 0 w 216"/>
                <a:gd name="T7" fmla="*/ 0 h 25"/>
                <a:gd name="T8" fmla="*/ 216 w 2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5">
                  <a:moveTo>
                    <a:pt x="216" y="0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8" y="12"/>
                    <a:pt x="15" y="3"/>
                    <a:pt x="0" y="0"/>
                  </a:cubicBezTo>
                  <a:cubicBezTo>
                    <a:pt x="216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11769726" y="6411913"/>
              <a:ext cx="419099" cy="57150"/>
            </a:xfrm>
            <a:custGeom>
              <a:avLst/>
              <a:gdLst>
                <a:gd name="T0" fmla="*/ 0 w 176"/>
                <a:gd name="T1" fmla="*/ 24 h 24"/>
                <a:gd name="T2" fmla="*/ 0 w 176"/>
                <a:gd name="T3" fmla="*/ 24 h 24"/>
                <a:gd name="T4" fmla="*/ 2 w 176"/>
                <a:gd name="T5" fmla="*/ 12 h 24"/>
                <a:gd name="T6" fmla="*/ 0 w 176"/>
                <a:gd name="T7" fmla="*/ 0 h 24"/>
                <a:gd name="T8" fmla="*/ 176 w 176"/>
                <a:gd name="T9" fmla="*/ 0 h 24"/>
                <a:gd name="T10" fmla="*/ 176 w 176"/>
                <a:gd name="T11" fmla="*/ 24 h 24"/>
                <a:gd name="T12" fmla="*/ 0 w 17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20"/>
                    <a:pt x="2" y="16"/>
                    <a:pt x="2" y="12"/>
                  </a:cubicBezTo>
                  <a:cubicBezTo>
                    <a:pt x="2" y="8"/>
                    <a:pt x="1" y="4"/>
                    <a:pt x="0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1415562" y="2192689"/>
            <a:ext cx="9494353" cy="42449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52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 algn="ctr">
              <a:buNone/>
              <a:defRPr sz="2800"/>
            </a:lvl2pPr>
            <a:lvl3pPr marL="1280128" indent="0" algn="ctr">
              <a:buNone/>
              <a:defRPr sz="2520"/>
            </a:lvl3pPr>
            <a:lvl4pPr marL="1920192" indent="0" algn="ctr">
              <a:buNone/>
              <a:defRPr sz="2240"/>
            </a:lvl4pPr>
            <a:lvl5pPr marL="2560256" indent="0" algn="ctr">
              <a:buNone/>
              <a:defRPr sz="2240"/>
            </a:lvl5pPr>
            <a:lvl6pPr marL="3200320" indent="0" algn="ctr">
              <a:buNone/>
              <a:defRPr sz="2240"/>
            </a:lvl6pPr>
            <a:lvl7pPr marL="3840383" indent="0" algn="ctr">
              <a:buNone/>
              <a:defRPr sz="2240"/>
            </a:lvl7pPr>
            <a:lvl8pPr marL="4480448" indent="0" algn="ctr">
              <a:buNone/>
              <a:defRPr sz="2240"/>
            </a:lvl8pPr>
            <a:lvl9pPr marL="5120513" indent="0" algn="ctr">
              <a:buNone/>
              <a:defRPr sz="224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406909" y="511181"/>
            <a:ext cx="9530153" cy="1057909"/>
          </a:xfrm>
        </p:spPr>
        <p:txBody>
          <a:bodyPr anchor="b" anchorCtr="0">
            <a:normAutofit/>
          </a:bodyPr>
          <a:lstStyle>
            <a:lvl1pPr>
              <a:defRPr sz="42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7" name="Freeform 6"/>
          <p:cNvSpPr>
            <a:spLocks noEditPoints="1"/>
          </p:cNvSpPr>
          <p:nvPr userDrawn="1"/>
        </p:nvSpPr>
        <p:spPr bwMode="auto">
          <a:xfrm>
            <a:off x="1317943" y="1589089"/>
            <a:ext cx="9638983" cy="326708"/>
          </a:xfrm>
          <a:custGeom>
            <a:avLst/>
            <a:gdLst>
              <a:gd name="T0" fmla="*/ 23 w 4337"/>
              <a:gd name="T1" fmla="*/ 110 h 147"/>
              <a:gd name="T2" fmla="*/ 4267 w 4337"/>
              <a:gd name="T3" fmla="*/ 110 h 147"/>
              <a:gd name="T4" fmla="*/ 4244 w 4337"/>
              <a:gd name="T5" fmla="*/ 147 h 147"/>
              <a:gd name="T6" fmla="*/ 0 w 4337"/>
              <a:gd name="T7" fmla="*/ 147 h 147"/>
              <a:gd name="T8" fmla="*/ 23 w 4337"/>
              <a:gd name="T9" fmla="*/ 110 h 147"/>
              <a:gd name="T10" fmla="*/ 35 w 4337"/>
              <a:gd name="T11" fmla="*/ 92 h 147"/>
              <a:gd name="T12" fmla="*/ 4279 w 4337"/>
              <a:gd name="T13" fmla="*/ 92 h 147"/>
              <a:gd name="T14" fmla="*/ 4302 w 4337"/>
              <a:gd name="T15" fmla="*/ 55 h 147"/>
              <a:gd name="T16" fmla="*/ 58 w 4337"/>
              <a:gd name="T17" fmla="*/ 55 h 147"/>
              <a:gd name="T18" fmla="*/ 35 w 4337"/>
              <a:gd name="T19" fmla="*/ 92 h 147"/>
              <a:gd name="T20" fmla="*/ 93 w 4337"/>
              <a:gd name="T21" fmla="*/ 0 h 147"/>
              <a:gd name="T22" fmla="*/ 70 w 4337"/>
              <a:gd name="T23" fmla="*/ 37 h 147"/>
              <a:gd name="T24" fmla="*/ 4314 w 4337"/>
              <a:gd name="T25" fmla="*/ 37 h 147"/>
              <a:gd name="T26" fmla="*/ 4337 w 4337"/>
              <a:gd name="T27" fmla="*/ 0 h 147"/>
              <a:gd name="T28" fmla="*/ 93 w 4337"/>
              <a:gd name="T2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37" h="147">
                <a:moveTo>
                  <a:pt x="23" y="110"/>
                </a:moveTo>
                <a:lnTo>
                  <a:pt x="4267" y="110"/>
                </a:lnTo>
                <a:lnTo>
                  <a:pt x="4244" y="147"/>
                </a:lnTo>
                <a:lnTo>
                  <a:pt x="0" y="147"/>
                </a:lnTo>
                <a:lnTo>
                  <a:pt x="23" y="110"/>
                </a:lnTo>
                <a:close/>
                <a:moveTo>
                  <a:pt x="35" y="92"/>
                </a:moveTo>
                <a:lnTo>
                  <a:pt x="4279" y="92"/>
                </a:lnTo>
                <a:lnTo>
                  <a:pt x="4302" y="55"/>
                </a:lnTo>
                <a:lnTo>
                  <a:pt x="58" y="55"/>
                </a:lnTo>
                <a:lnTo>
                  <a:pt x="35" y="92"/>
                </a:lnTo>
                <a:close/>
                <a:moveTo>
                  <a:pt x="93" y="0"/>
                </a:moveTo>
                <a:lnTo>
                  <a:pt x="70" y="37"/>
                </a:lnTo>
                <a:lnTo>
                  <a:pt x="4314" y="37"/>
                </a:lnTo>
                <a:lnTo>
                  <a:pt x="4337" y="0"/>
                </a:lnTo>
                <a:lnTo>
                  <a:pt x="93" y="0"/>
                </a:lnTo>
                <a:close/>
              </a:path>
            </a:pathLst>
          </a:custGeom>
          <a:solidFill>
            <a:srgbClr val="E0F1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  <p:sp>
        <p:nvSpPr>
          <p:cNvPr id="28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11816861" y="8854440"/>
            <a:ext cx="543676" cy="326710"/>
          </a:xfrm>
        </p:spPr>
        <p:txBody>
          <a:bodyPr/>
          <a:lstStyle>
            <a:lvl1pPr algn="r">
              <a:defRPr sz="168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7726B6-3386-492A-8DF3-B4BBCF0A00ED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390941" y="8668895"/>
            <a:ext cx="9687364" cy="78175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данной презентации носит исключительно презентационный характер, не может быть рассмотрено в качестве коммерческого предложения, не накладывает какие-либо обязательства на общества. Информация, представленная в данной презентации, не может быть использована третьими лицами.</a:t>
            </a:r>
          </a:p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разработчик  данной презентации - главный специалист ОПСР АО ИК «АСЭ» Пирогов Александр Владимирович 2018 год.</a:t>
            </a:r>
            <a:endParaRPr lang="ru-RU" sz="112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338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567">
          <p15:clr>
            <a:srgbClr val="FBAE40"/>
          </p15:clr>
        </p15:guide>
        <p15:guide id="2" pos="4904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"/>
          <p:cNvSpPr>
            <a:spLocks noGrp="1"/>
          </p:cNvSpPr>
          <p:nvPr>
            <p:ph idx="16"/>
          </p:nvPr>
        </p:nvSpPr>
        <p:spPr>
          <a:xfrm>
            <a:off x="1406910" y="3221056"/>
            <a:ext cx="4484851" cy="5260004"/>
          </a:xfrm>
        </p:spPr>
        <p:txBody>
          <a:bodyPr/>
          <a:lstStyle>
            <a:lvl1pPr marL="0" indent="0">
              <a:buNone/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endParaRPr lang="ru-RU" dirty="0"/>
          </a:p>
        </p:txBody>
      </p:sp>
      <p:sp>
        <p:nvSpPr>
          <p:cNvPr id="24" name="Текст 2"/>
          <p:cNvSpPr>
            <a:spLocks noGrp="1"/>
          </p:cNvSpPr>
          <p:nvPr>
            <p:ph type="body" idx="1"/>
          </p:nvPr>
        </p:nvSpPr>
        <p:spPr>
          <a:xfrm>
            <a:off x="1406910" y="2189861"/>
            <a:ext cx="4484851" cy="101648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52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>
              <a:buNone/>
              <a:defRPr sz="2800" b="1"/>
            </a:lvl2pPr>
            <a:lvl3pPr marL="1280128" indent="0">
              <a:buNone/>
              <a:defRPr sz="2520" b="1"/>
            </a:lvl3pPr>
            <a:lvl4pPr marL="1920192" indent="0">
              <a:buNone/>
              <a:defRPr sz="2240" b="1"/>
            </a:lvl4pPr>
            <a:lvl5pPr marL="2560256" indent="0">
              <a:buNone/>
              <a:defRPr sz="2240" b="1"/>
            </a:lvl5pPr>
            <a:lvl6pPr marL="3200320" indent="0">
              <a:buNone/>
              <a:defRPr sz="2240" b="1"/>
            </a:lvl6pPr>
            <a:lvl7pPr marL="3840383" indent="0">
              <a:buNone/>
              <a:defRPr sz="2240" b="1"/>
            </a:lvl7pPr>
            <a:lvl8pPr marL="4480448" indent="0">
              <a:buNone/>
              <a:defRPr sz="2240" b="1"/>
            </a:lvl8pPr>
            <a:lvl9pPr marL="5120513" indent="0">
              <a:buNone/>
              <a:defRPr sz="224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0" name="Объект 2"/>
          <p:cNvSpPr>
            <a:spLocks noGrp="1"/>
          </p:cNvSpPr>
          <p:nvPr>
            <p:ph idx="17"/>
          </p:nvPr>
        </p:nvSpPr>
        <p:spPr>
          <a:xfrm>
            <a:off x="6418066" y="3221056"/>
            <a:ext cx="4484851" cy="5260004"/>
          </a:xfrm>
        </p:spPr>
        <p:txBody>
          <a:bodyPr/>
          <a:lstStyle>
            <a:lvl1pPr marL="0" indent="0">
              <a:buNone/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endParaRPr lang="ru-RU" dirty="0"/>
          </a:p>
        </p:txBody>
      </p:sp>
      <p:sp>
        <p:nvSpPr>
          <p:cNvPr id="31" name="Текст 2"/>
          <p:cNvSpPr>
            <a:spLocks noGrp="1"/>
          </p:cNvSpPr>
          <p:nvPr>
            <p:ph type="body" idx="18"/>
          </p:nvPr>
        </p:nvSpPr>
        <p:spPr>
          <a:xfrm>
            <a:off x="6418066" y="2189861"/>
            <a:ext cx="4484851" cy="101648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52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65" indent="0">
              <a:buNone/>
              <a:defRPr sz="2800" b="1"/>
            </a:lvl2pPr>
            <a:lvl3pPr marL="1280128" indent="0">
              <a:buNone/>
              <a:defRPr sz="2520" b="1"/>
            </a:lvl3pPr>
            <a:lvl4pPr marL="1920192" indent="0">
              <a:buNone/>
              <a:defRPr sz="2240" b="1"/>
            </a:lvl4pPr>
            <a:lvl5pPr marL="2560256" indent="0">
              <a:buNone/>
              <a:defRPr sz="2240" b="1"/>
            </a:lvl5pPr>
            <a:lvl6pPr marL="3200320" indent="0">
              <a:buNone/>
              <a:defRPr sz="2240" b="1"/>
            </a:lvl6pPr>
            <a:lvl7pPr marL="3840383" indent="0">
              <a:buNone/>
              <a:defRPr sz="2240" b="1"/>
            </a:lvl7pPr>
            <a:lvl8pPr marL="4480448" indent="0">
              <a:buNone/>
              <a:defRPr sz="2240" b="1"/>
            </a:lvl8pPr>
            <a:lvl9pPr marL="5120513" indent="0">
              <a:buNone/>
              <a:defRPr sz="224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12261528" y="8854445"/>
            <a:ext cx="540082" cy="326708"/>
            <a:chOff x="11674462" y="6324600"/>
            <a:chExt cx="514363" cy="233363"/>
          </a:xfrm>
        </p:grpSpPr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1674467" y="6497638"/>
              <a:ext cx="514350" cy="60325"/>
            </a:xfrm>
            <a:custGeom>
              <a:avLst/>
              <a:gdLst>
                <a:gd name="T0" fmla="*/ 0 w 216"/>
                <a:gd name="T1" fmla="*/ 25 h 25"/>
                <a:gd name="T2" fmla="*/ 0 w 216"/>
                <a:gd name="T3" fmla="*/ 25 h 25"/>
                <a:gd name="T4" fmla="*/ 36 w 216"/>
                <a:gd name="T5" fmla="*/ 0 h 25"/>
                <a:gd name="T6" fmla="*/ 216 w 216"/>
                <a:gd name="T7" fmla="*/ 0 h 25"/>
                <a:gd name="T8" fmla="*/ 216 w 216"/>
                <a:gd name="T9" fmla="*/ 0 h 25"/>
                <a:gd name="T10" fmla="*/ 216 w 216"/>
                <a:gd name="T11" fmla="*/ 25 h 25"/>
                <a:gd name="T12" fmla="*/ 0 w 21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5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5" y="22"/>
                    <a:pt x="28" y="13"/>
                    <a:pt x="3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1674462" y="6324600"/>
              <a:ext cx="514349" cy="58738"/>
            </a:xfrm>
            <a:custGeom>
              <a:avLst/>
              <a:gdLst>
                <a:gd name="T0" fmla="*/ 216 w 216"/>
                <a:gd name="T1" fmla="*/ 0 h 25"/>
                <a:gd name="T2" fmla="*/ 216 w 216"/>
                <a:gd name="T3" fmla="*/ 25 h 25"/>
                <a:gd name="T4" fmla="*/ 36 w 216"/>
                <a:gd name="T5" fmla="*/ 25 h 25"/>
                <a:gd name="T6" fmla="*/ 0 w 216"/>
                <a:gd name="T7" fmla="*/ 0 h 25"/>
                <a:gd name="T8" fmla="*/ 216 w 2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5">
                  <a:moveTo>
                    <a:pt x="216" y="0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8" y="12"/>
                    <a:pt x="15" y="3"/>
                    <a:pt x="0" y="0"/>
                  </a:cubicBezTo>
                  <a:cubicBezTo>
                    <a:pt x="216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1769726" y="6411913"/>
              <a:ext cx="419099" cy="57150"/>
            </a:xfrm>
            <a:custGeom>
              <a:avLst/>
              <a:gdLst>
                <a:gd name="T0" fmla="*/ 0 w 176"/>
                <a:gd name="T1" fmla="*/ 24 h 24"/>
                <a:gd name="T2" fmla="*/ 0 w 176"/>
                <a:gd name="T3" fmla="*/ 24 h 24"/>
                <a:gd name="T4" fmla="*/ 2 w 176"/>
                <a:gd name="T5" fmla="*/ 12 h 24"/>
                <a:gd name="T6" fmla="*/ 0 w 176"/>
                <a:gd name="T7" fmla="*/ 0 h 24"/>
                <a:gd name="T8" fmla="*/ 176 w 176"/>
                <a:gd name="T9" fmla="*/ 0 h 24"/>
                <a:gd name="T10" fmla="*/ 176 w 176"/>
                <a:gd name="T11" fmla="*/ 24 h 24"/>
                <a:gd name="T12" fmla="*/ 0 w 17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20"/>
                    <a:pt x="2" y="16"/>
                    <a:pt x="2" y="12"/>
                  </a:cubicBezTo>
                  <a:cubicBezTo>
                    <a:pt x="2" y="8"/>
                    <a:pt x="1" y="4"/>
                    <a:pt x="0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406909" y="511181"/>
            <a:ext cx="9530153" cy="1057909"/>
          </a:xfrm>
        </p:spPr>
        <p:txBody>
          <a:bodyPr anchor="b" anchorCtr="0">
            <a:normAutofit/>
          </a:bodyPr>
          <a:lstStyle>
            <a:lvl1pPr>
              <a:defRPr sz="42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6" name="Freeform 6"/>
          <p:cNvSpPr>
            <a:spLocks noEditPoints="1"/>
          </p:cNvSpPr>
          <p:nvPr userDrawn="1"/>
        </p:nvSpPr>
        <p:spPr bwMode="auto">
          <a:xfrm>
            <a:off x="1317943" y="1589089"/>
            <a:ext cx="9638983" cy="326708"/>
          </a:xfrm>
          <a:custGeom>
            <a:avLst/>
            <a:gdLst>
              <a:gd name="T0" fmla="*/ 23 w 4337"/>
              <a:gd name="T1" fmla="*/ 110 h 147"/>
              <a:gd name="T2" fmla="*/ 4267 w 4337"/>
              <a:gd name="T3" fmla="*/ 110 h 147"/>
              <a:gd name="T4" fmla="*/ 4244 w 4337"/>
              <a:gd name="T5" fmla="*/ 147 h 147"/>
              <a:gd name="T6" fmla="*/ 0 w 4337"/>
              <a:gd name="T7" fmla="*/ 147 h 147"/>
              <a:gd name="T8" fmla="*/ 23 w 4337"/>
              <a:gd name="T9" fmla="*/ 110 h 147"/>
              <a:gd name="T10" fmla="*/ 35 w 4337"/>
              <a:gd name="T11" fmla="*/ 92 h 147"/>
              <a:gd name="T12" fmla="*/ 4279 w 4337"/>
              <a:gd name="T13" fmla="*/ 92 h 147"/>
              <a:gd name="T14" fmla="*/ 4302 w 4337"/>
              <a:gd name="T15" fmla="*/ 55 h 147"/>
              <a:gd name="T16" fmla="*/ 58 w 4337"/>
              <a:gd name="T17" fmla="*/ 55 h 147"/>
              <a:gd name="T18" fmla="*/ 35 w 4337"/>
              <a:gd name="T19" fmla="*/ 92 h 147"/>
              <a:gd name="T20" fmla="*/ 93 w 4337"/>
              <a:gd name="T21" fmla="*/ 0 h 147"/>
              <a:gd name="T22" fmla="*/ 70 w 4337"/>
              <a:gd name="T23" fmla="*/ 37 h 147"/>
              <a:gd name="T24" fmla="*/ 4314 w 4337"/>
              <a:gd name="T25" fmla="*/ 37 h 147"/>
              <a:gd name="T26" fmla="*/ 4337 w 4337"/>
              <a:gd name="T27" fmla="*/ 0 h 147"/>
              <a:gd name="T28" fmla="*/ 93 w 4337"/>
              <a:gd name="T2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37" h="147">
                <a:moveTo>
                  <a:pt x="23" y="110"/>
                </a:moveTo>
                <a:lnTo>
                  <a:pt x="4267" y="110"/>
                </a:lnTo>
                <a:lnTo>
                  <a:pt x="4244" y="147"/>
                </a:lnTo>
                <a:lnTo>
                  <a:pt x="0" y="147"/>
                </a:lnTo>
                <a:lnTo>
                  <a:pt x="23" y="110"/>
                </a:lnTo>
                <a:close/>
                <a:moveTo>
                  <a:pt x="35" y="92"/>
                </a:moveTo>
                <a:lnTo>
                  <a:pt x="4279" y="92"/>
                </a:lnTo>
                <a:lnTo>
                  <a:pt x="4302" y="55"/>
                </a:lnTo>
                <a:lnTo>
                  <a:pt x="58" y="55"/>
                </a:lnTo>
                <a:lnTo>
                  <a:pt x="35" y="92"/>
                </a:lnTo>
                <a:close/>
                <a:moveTo>
                  <a:pt x="93" y="0"/>
                </a:moveTo>
                <a:lnTo>
                  <a:pt x="70" y="37"/>
                </a:lnTo>
                <a:lnTo>
                  <a:pt x="4314" y="37"/>
                </a:lnTo>
                <a:lnTo>
                  <a:pt x="4337" y="0"/>
                </a:lnTo>
                <a:lnTo>
                  <a:pt x="93" y="0"/>
                </a:lnTo>
                <a:close/>
              </a:path>
            </a:pathLst>
          </a:custGeom>
          <a:solidFill>
            <a:srgbClr val="E0F1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  <p:sp>
        <p:nvSpPr>
          <p:cNvPr id="27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11816861" y="8854440"/>
            <a:ext cx="543676" cy="326710"/>
          </a:xfrm>
        </p:spPr>
        <p:txBody>
          <a:bodyPr/>
          <a:lstStyle>
            <a:lvl1pPr algn="r">
              <a:defRPr sz="168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7726B6-3386-492A-8DF3-B4BBCF0A00ED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390941" y="8668895"/>
            <a:ext cx="9687364" cy="78175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данной презентации носит исключительно презентационный характер, не может быть рассмотрено в качестве коммерческого предложения, не накладывает какие-либо обязательства на общества. Информация, представленная в данной презентации, не может быть использована третьими лицами.</a:t>
            </a:r>
          </a:p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разработчик  данной презентации - главный специалист ОПСР АО ИК «АСЭ» Пирогов Александр Владимирович 2018 год.</a:t>
            </a:r>
            <a:endParaRPr lang="ru-RU" sz="112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389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567">
          <p15:clr>
            <a:srgbClr val="FBAE40"/>
          </p15:clr>
        </p15:guide>
        <p15:guide id="2" pos="4904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2261528" y="8854445"/>
            <a:ext cx="540082" cy="326708"/>
            <a:chOff x="11674462" y="6324600"/>
            <a:chExt cx="514363" cy="233363"/>
          </a:xfrm>
        </p:grpSpPr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11674467" y="6497638"/>
              <a:ext cx="514350" cy="60325"/>
            </a:xfrm>
            <a:custGeom>
              <a:avLst/>
              <a:gdLst>
                <a:gd name="T0" fmla="*/ 0 w 216"/>
                <a:gd name="T1" fmla="*/ 25 h 25"/>
                <a:gd name="T2" fmla="*/ 0 w 216"/>
                <a:gd name="T3" fmla="*/ 25 h 25"/>
                <a:gd name="T4" fmla="*/ 36 w 216"/>
                <a:gd name="T5" fmla="*/ 0 h 25"/>
                <a:gd name="T6" fmla="*/ 216 w 216"/>
                <a:gd name="T7" fmla="*/ 0 h 25"/>
                <a:gd name="T8" fmla="*/ 216 w 216"/>
                <a:gd name="T9" fmla="*/ 0 h 25"/>
                <a:gd name="T10" fmla="*/ 216 w 216"/>
                <a:gd name="T11" fmla="*/ 25 h 25"/>
                <a:gd name="T12" fmla="*/ 0 w 21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5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5" y="22"/>
                    <a:pt x="28" y="13"/>
                    <a:pt x="3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25"/>
                    <a:pt x="216" y="25"/>
                    <a:pt x="216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11674462" y="6324600"/>
              <a:ext cx="514349" cy="58738"/>
            </a:xfrm>
            <a:custGeom>
              <a:avLst/>
              <a:gdLst>
                <a:gd name="T0" fmla="*/ 216 w 216"/>
                <a:gd name="T1" fmla="*/ 0 h 25"/>
                <a:gd name="T2" fmla="*/ 216 w 216"/>
                <a:gd name="T3" fmla="*/ 25 h 25"/>
                <a:gd name="T4" fmla="*/ 36 w 216"/>
                <a:gd name="T5" fmla="*/ 25 h 25"/>
                <a:gd name="T6" fmla="*/ 0 w 216"/>
                <a:gd name="T7" fmla="*/ 0 h 25"/>
                <a:gd name="T8" fmla="*/ 216 w 2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25">
                  <a:moveTo>
                    <a:pt x="216" y="0"/>
                  </a:moveTo>
                  <a:cubicBezTo>
                    <a:pt x="216" y="25"/>
                    <a:pt x="216" y="25"/>
                    <a:pt x="21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8" y="12"/>
                    <a:pt x="15" y="3"/>
                    <a:pt x="0" y="0"/>
                  </a:cubicBezTo>
                  <a:cubicBezTo>
                    <a:pt x="216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11769726" y="6411913"/>
              <a:ext cx="419099" cy="57150"/>
            </a:xfrm>
            <a:custGeom>
              <a:avLst/>
              <a:gdLst>
                <a:gd name="T0" fmla="*/ 0 w 176"/>
                <a:gd name="T1" fmla="*/ 24 h 24"/>
                <a:gd name="T2" fmla="*/ 0 w 176"/>
                <a:gd name="T3" fmla="*/ 24 h 24"/>
                <a:gd name="T4" fmla="*/ 2 w 176"/>
                <a:gd name="T5" fmla="*/ 12 h 24"/>
                <a:gd name="T6" fmla="*/ 0 w 176"/>
                <a:gd name="T7" fmla="*/ 0 h 24"/>
                <a:gd name="T8" fmla="*/ 176 w 176"/>
                <a:gd name="T9" fmla="*/ 0 h 24"/>
                <a:gd name="T10" fmla="*/ 176 w 176"/>
                <a:gd name="T11" fmla="*/ 24 h 24"/>
                <a:gd name="T12" fmla="*/ 0 w 17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20"/>
                    <a:pt x="2" y="16"/>
                    <a:pt x="2" y="12"/>
                  </a:cubicBezTo>
                  <a:cubicBezTo>
                    <a:pt x="2" y="8"/>
                    <a:pt x="1" y="4"/>
                    <a:pt x="0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E0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80160"/>
              <a:endParaRPr lang="ru-RU" sz="2520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406909" y="511181"/>
            <a:ext cx="9530153" cy="1057909"/>
          </a:xfrm>
        </p:spPr>
        <p:txBody>
          <a:bodyPr anchor="b" anchorCtr="0">
            <a:normAutofit/>
          </a:bodyPr>
          <a:lstStyle>
            <a:lvl1pPr>
              <a:defRPr sz="42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2" name="Freeform 6"/>
          <p:cNvSpPr>
            <a:spLocks noEditPoints="1"/>
          </p:cNvSpPr>
          <p:nvPr userDrawn="1"/>
        </p:nvSpPr>
        <p:spPr bwMode="auto">
          <a:xfrm>
            <a:off x="1317943" y="1589089"/>
            <a:ext cx="9638983" cy="326708"/>
          </a:xfrm>
          <a:custGeom>
            <a:avLst/>
            <a:gdLst>
              <a:gd name="T0" fmla="*/ 23 w 4337"/>
              <a:gd name="T1" fmla="*/ 110 h 147"/>
              <a:gd name="T2" fmla="*/ 4267 w 4337"/>
              <a:gd name="T3" fmla="*/ 110 h 147"/>
              <a:gd name="T4" fmla="*/ 4244 w 4337"/>
              <a:gd name="T5" fmla="*/ 147 h 147"/>
              <a:gd name="T6" fmla="*/ 0 w 4337"/>
              <a:gd name="T7" fmla="*/ 147 h 147"/>
              <a:gd name="T8" fmla="*/ 23 w 4337"/>
              <a:gd name="T9" fmla="*/ 110 h 147"/>
              <a:gd name="T10" fmla="*/ 35 w 4337"/>
              <a:gd name="T11" fmla="*/ 92 h 147"/>
              <a:gd name="T12" fmla="*/ 4279 w 4337"/>
              <a:gd name="T13" fmla="*/ 92 h 147"/>
              <a:gd name="T14" fmla="*/ 4302 w 4337"/>
              <a:gd name="T15" fmla="*/ 55 h 147"/>
              <a:gd name="T16" fmla="*/ 58 w 4337"/>
              <a:gd name="T17" fmla="*/ 55 h 147"/>
              <a:gd name="T18" fmla="*/ 35 w 4337"/>
              <a:gd name="T19" fmla="*/ 92 h 147"/>
              <a:gd name="T20" fmla="*/ 93 w 4337"/>
              <a:gd name="T21" fmla="*/ 0 h 147"/>
              <a:gd name="T22" fmla="*/ 70 w 4337"/>
              <a:gd name="T23" fmla="*/ 37 h 147"/>
              <a:gd name="T24" fmla="*/ 4314 w 4337"/>
              <a:gd name="T25" fmla="*/ 37 h 147"/>
              <a:gd name="T26" fmla="*/ 4337 w 4337"/>
              <a:gd name="T27" fmla="*/ 0 h 147"/>
              <a:gd name="T28" fmla="*/ 93 w 4337"/>
              <a:gd name="T2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37" h="147">
                <a:moveTo>
                  <a:pt x="23" y="110"/>
                </a:moveTo>
                <a:lnTo>
                  <a:pt x="4267" y="110"/>
                </a:lnTo>
                <a:lnTo>
                  <a:pt x="4244" y="147"/>
                </a:lnTo>
                <a:lnTo>
                  <a:pt x="0" y="147"/>
                </a:lnTo>
                <a:lnTo>
                  <a:pt x="23" y="110"/>
                </a:lnTo>
                <a:close/>
                <a:moveTo>
                  <a:pt x="35" y="92"/>
                </a:moveTo>
                <a:lnTo>
                  <a:pt x="4279" y="92"/>
                </a:lnTo>
                <a:lnTo>
                  <a:pt x="4302" y="55"/>
                </a:lnTo>
                <a:lnTo>
                  <a:pt x="58" y="55"/>
                </a:lnTo>
                <a:lnTo>
                  <a:pt x="35" y="92"/>
                </a:lnTo>
                <a:close/>
                <a:moveTo>
                  <a:pt x="93" y="0"/>
                </a:moveTo>
                <a:lnTo>
                  <a:pt x="70" y="37"/>
                </a:lnTo>
                <a:lnTo>
                  <a:pt x="4314" y="37"/>
                </a:lnTo>
                <a:lnTo>
                  <a:pt x="4337" y="0"/>
                </a:lnTo>
                <a:lnTo>
                  <a:pt x="93" y="0"/>
                </a:lnTo>
                <a:close/>
              </a:path>
            </a:pathLst>
          </a:custGeom>
          <a:solidFill>
            <a:srgbClr val="E0F1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defTabSz="1280160"/>
            <a:endParaRPr lang="ru-RU" sz="2520" dirty="0">
              <a:solidFill>
                <a:prstClr val="black"/>
              </a:solidFill>
            </a:endParaRPr>
          </a:p>
        </p:txBody>
      </p:sp>
      <p:sp>
        <p:nvSpPr>
          <p:cNvPr id="23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11816861" y="8854440"/>
            <a:ext cx="543676" cy="326710"/>
          </a:xfrm>
        </p:spPr>
        <p:txBody>
          <a:bodyPr/>
          <a:lstStyle>
            <a:lvl1pPr algn="r">
              <a:defRPr sz="168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7726B6-3386-492A-8DF3-B4BBCF0A00ED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390941" y="8668895"/>
            <a:ext cx="9687364" cy="78175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данной презентации носит исключительно презентационный характер, не может быть рассмотрено в качестве коммерческого предложения, не накладывает какие-либо обязательства на общества. Информация, представленная в данной презентации, не может быть использована третьими лицами.</a:t>
            </a:r>
          </a:p>
          <a:p>
            <a:pPr defTabSz="1280160"/>
            <a:r>
              <a:rPr lang="ru-RU" sz="112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разработчик  данной презентации - главный специалист ОПСР АО ИК «АСЭ» Пирогов Александр Владимирович 2018 год.</a:t>
            </a:r>
            <a:endParaRPr lang="ru-RU" sz="112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066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56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12207446" y="9193025"/>
            <a:ext cx="298213" cy="21769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759795" y="206864"/>
            <a:ext cx="9544199" cy="9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8729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0038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2394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248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7749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5496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6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2611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9497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fld id="{B8B67568-01FA-4425-81A0-185925C3D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80160"/>
              <a:t>17.01.2019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0160"/>
            <a:fld id="{137726B6-3386-492A-8DF3-B4BBCF0A00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8016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4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hdr="0" ftr="0" dt="0"/>
  <p:txStyles>
    <p:titleStyle>
      <a:lvl1pPr algn="ctr" defTabSz="1280160" rtl="0" eaLnBrk="1" latinLnBrk="0" hangingPunct="1"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5.emf"/><Relationship Id="rId7" Type="http://schemas.openxmlformats.org/officeDocument/2006/relationships/image" Target="../media/image52.jpeg"/><Relationship Id="rId12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image" Target="../media/image46.emf"/><Relationship Id="rId9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5.emf"/><Relationship Id="rId7" Type="http://schemas.openxmlformats.org/officeDocument/2006/relationships/image" Target="../media/image5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5.emf"/><Relationship Id="rId7" Type="http://schemas.openxmlformats.org/officeDocument/2006/relationships/image" Target="../media/image6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46.emf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5.emf"/><Relationship Id="rId7" Type="http://schemas.openxmlformats.org/officeDocument/2006/relationships/image" Target="../media/image69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10" Type="http://schemas.openxmlformats.org/officeDocument/2006/relationships/image" Target="../media/image72.jpeg"/><Relationship Id="rId4" Type="http://schemas.openxmlformats.org/officeDocument/2006/relationships/image" Target="../media/image46.emf"/><Relationship Id="rId9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7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83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0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9.jpeg"/><Relationship Id="rId5" Type="http://schemas.openxmlformats.org/officeDocument/2006/relationships/image" Target="../media/image98.emf"/><Relationship Id="rId10" Type="http://schemas.openxmlformats.org/officeDocument/2006/relationships/image" Target="../media/image10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0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jpeg"/><Relationship Id="rId5" Type="http://schemas.openxmlformats.org/officeDocument/2006/relationships/image" Target="../media/image98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9.jpeg"/><Relationship Id="rId12" Type="http://schemas.openxmlformats.org/officeDocument/2006/relationships/image" Target="../media/image110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emf"/><Relationship Id="rId11" Type="http://schemas.openxmlformats.org/officeDocument/2006/relationships/image" Target="../media/image109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8.jpeg"/><Relationship Id="rId4" Type="http://schemas.openxmlformats.org/officeDocument/2006/relationships/image" Target="../media/image106.jpeg"/><Relationship Id="rId9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0.jpe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jpeg"/><Relationship Id="rId5" Type="http://schemas.openxmlformats.org/officeDocument/2006/relationships/image" Target="../media/image98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9.jpe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emf"/><Relationship Id="rId11" Type="http://schemas.openxmlformats.org/officeDocument/2006/relationships/image" Target="../media/image116.jpe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5.jpeg"/><Relationship Id="rId4" Type="http://schemas.openxmlformats.org/officeDocument/2006/relationships/image" Target="../media/image113.jpeg"/><Relationship Id="rId9" Type="http://schemas.openxmlformats.org/officeDocument/2006/relationships/image" Target="../media/image11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0.jpe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9.jpeg"/><Relationship Id="rId5" Type="http://schemas.openxmlformats.org/officeDocument/2006/relationships/image" Target="../media/image98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0.jpe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9.jpeg"/><Relationship Id="rId5" Type="http://schemas.openxmlformats.org/officeDocument/2006/relationships/image" Target="../media/image98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0.jpeg"/><Relationship Id="rId12" Type="http://schemas.openxmlformats.org/officeDocument/2006/relationships/image" Target="../media/image125.jpe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9.jpeg"/><Relationship Id="rId11" Type="http://schemas.openxmlformats.org/officeDocument/2006/relationships/image" Target="../media/image124.jpeg"/><Relationship Id="rId5" Type="http://schemas.openxmlformats.org/officeDocument/2006/relationships/image" Target="../media/image98.emf"/><Relationship Id="rId10" Type="http://schemas.openxmlformats.org/officeDocument/2006/relationships/image" Target="../media/image123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32.png"/><Relationship Id="rId3" Type="http://schemas.openxmlformats.org/officeDocument/2006/relationships/image" Target="../media/image2.png"/><Relationship Id="rId7" Type="http://schemas.openxmlformats.org/officeDocument/2006/relationships/image" Target="../media/image131.png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29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microsoft.com/office/2007/relationships/hdphoto" Target="../media/hdphoto7.wdp"/><Relationship Id="rId4" Type="http://schemas.openxmlformats.org/officeDocument/2006/relationships/image" Target="../media/image1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18" Type="http://schemas.openxmlformats.org/officeDocument/2006/relationships/image" Target="../media/image157.png"/><Relationship Id="rId26" Type="http://schemas.openxmlformats.org/officeDocument/2006/relationships/image" Target="../media/image165.png"/><Relationship Id="rId3" Type="http://schemas.openxmlformats.org/officeDocument/2006/relationships/image" Target="../media/image142.jpeg"/><Relationship Id="rId21" Type="http://schemas.openxmlformats.org/officeDocument/2006/relationships/image" Target="../media/image160.jpe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17" Type="http://schemas.openxmlformats.org/officeDocument/2006/relationships/image" Target="../media/image156.png"/><Relationship Id="rId25" Type="http://schemas.openxmlformats.org/officeDocument/2006/relationships/image" Target="../media/image16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5.png"/><Relationship Id="rId20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gif"/><Relationship Id="rId11" Type="http://schemas.openxmlformats.org/officeDocument/2006/relationships/image" Target="../media/image150.jpeg"/><Relationship Id="rId24" Type="http://schemas.openxmlformats.org/officeDocument/2006/relationships/image" Target="../media/image163.png"/><Relationship Id="rId5" Type="http://schemas.openxmlformats.org/officeDocument/2006/relationships/image" Target="../media/image144.png"/><Relationship Id="rId15" Type="http://schemas.openxmlformats.org/officeDocument/2006/relationships/image" Target="../media/image154.jpeg"/><Relationship Id="rId23" Type="http://schemas.openxmlformats.org/officeDocument/2006/relationships/image" Target="../media/image162.jpeg"/><Relationship Id="rId10" Type="http://schemas.openxmlformats.org/officeDocument/2006/relationships/image" Target="../media/image149.gif"/><Relationship Id="rId19" Type="http://schemas.openxmlformats.org/officeDocument/2006/relationships/image" Target="../media/image158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Relationship Id="rId22" Type="http://schemas.openxmlformats.org/officeDocument/2006/relationships/image" Target="../media/image161.gif"/><Relationship Id="rId27" Type="http://schemas.openxmlformats.org/officeDocument/2006/relationships/image" Target="../media/image166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175.jpeg"/><Relationship Id="rId3" Type="http://schemas.openxmlformats.org/officeDocument/2006/relationships/image" Target="../media/image167.png"/><Relationship Id="rId7" Type="http://schemas.openxmlformats.org/officeDocument/2006/relationships/image" Target="../media/image170.jpeg"/><Relationship Id="rId12" Type="http://schemas.openxmlformats.org/officeDocument/2006/relationships/image" Target="../media/image1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3.jpeg"/><Relationship Id="rId5" Type="http://schemas.openxmlformats.org/officeDocument/2006/relationships/image" Target="../media/image168.emf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17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«эффективный </a:t>
            </a:r>
            <a:r>
              <a:rPr lang="ru-RU" sz="4000" b="1" dirty="0"/>
              <a:t>муниципалитет</a:t>
            </a:r>
            <a:r>
              <a:rPr lang="ru-RU" sz="4000" b="1" dirty="0" smtClean="0"/>
              <a:t>» (1 образец)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564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«Промышленность» (3 образца)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91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b--sw3tSuYwFh9d4syvsTVb" hidden="1"/>
          <p:cNvSpPr>
            <a:spLocks noChangeArrowheads="1"/>
          </p:cNvSpPr>
          <p:nvPr/>
        </p:nvSpPr>
        <p:spPr bwMode="auto">
          <a:xfrm>
            <a:off x="88901" y="9067800"/>
            <a:ext cx="88900" cy="8206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118154" tIns="59078" rIns="118154" bIns="59078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sz="2326" dirty="0">
              <a:solidFill>
                <a:srgbClr val="41414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480038" y="40640"/>
            <a:ext cx="2179306" cy="202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887" y="8449924"/>
            <a:ext cx="2850460" cy="569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102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2018</a:t>
            </a:r>
            <a:endParaRPr lang="ru-RU" sz="3102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24936" y="3493122"/>
            <a:ext cx="1162685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«Узола»</a:t>
            </a:r>
          </a:p>
          <a:p>
            <a:pPr algn="ctr"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1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Пилотный проект </a:t>
            </a:r>
          </a:p>
          <a:p>
            <a:pPr algn="ctr"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1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повышению производительности труда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0731" y="517338"/>
            <a:ext cx="4663688" cy="109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5">
            <a:extLst>
              <a:ext uri="{FF2B5EF4-FFF2-40B4-BE49-F238E27FC236}">
                <a16:creationId xmlns:a16="http://schemas.microsoft.com/office/drawing/2014/main" xmlns="" id="{DA9A240B-6B3F-4D9D-A471-74C52EB44937}"/>
              </a:ext>
            </a:extLst>
          </p:cNvPr>
          <p:cNvSpPr/>
          <p:nvPr/>
        </p:nvSpPr>
        <p:spPr>
          <a:xfrm>
            <a:off x="5594403" y="1368369"/>
            <a:ext cx="3231544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750" spc="18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Группа компаний ООО «</a:t>
            </a:r>
            <a:r>
              <a:rPr lang="ru-RU" sz="750" spc="180" dirty="0" err="1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Узола</a:t>
            </a:r>
            <a:r>
              <a:rPr lang="ru-RU" sz="750" spc="18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en-US" sz="750" spc="18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трелка вправо 34"/>
          <p:cNvSpPr/>
          <p:nvPr/>
        </p:nvSpPr>
        <p:spPr>
          <a:xfrm>
            <a:off x="5505450" y="5219700"/>
            <a:ext cx="2152650" cy="11811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477" y="263043"/>
            <a:ext cx="2376264" cy="712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109" y="380966"/>
            <a:ext cx="757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снижению ВПП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4450" y="1352550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Было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91650" y="1276350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Стало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150" y="2152650"/>
            <a:ext cx="2179636" cy="2372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Стойки</a:t>
            </a:r>
          </a:p>
          <a:p>
            <a:r>
              <a:rPr lang="ru-RU" dirty="0" smtClean="0"/>
              <a:t>Балки</a:t>
            </a:r>
          </a:p>
          <a:p>
            <a:r>
              <a:rPr lang="ru-RU" dirty="0" smtClean="0"/>
              <a:t>Двери</a:t>
            </a:r>
          </a:p>
          <a:p>
            <a:r>
              <a:rPr lang="ru-RU" dirty="0" smtClean="0"/>
              <a:t>Боковые стенки</a:t>
            </a:r>
          </a:p>
          <a:p>
            <a:r>
              <a:rPr lang="ru-RU" dirty="0" smtClean="0"/>
              <a:t>Задняя стенка</a:t>
            </a:r>
          </a:p>
          <a:p>
            <a:r>
              <a:rPr lang="ru-RU" dirty="0" smtClean="0"/>
              <a:t>Крыша</a:t>
            </a:r>
          </a:p>
          <a:p>
            <a:r>
              <a:rPr lang="ru-RU" dirty="0" smtClean="0"/>
              <a:t>Рамка основания</a:t>
            </a:r>
            <a:endParaRPr lang="ru-RU" dirty="0"/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2419350" y="2133600"/>
            <a:ext cx="381000" cy="241935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39" y="2081213"/>
            <a:ext cx="286607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304800" y="1847850"/>
            <a:ext cx="5657850" cy="33337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391400" y="2152650"/>
            <a:ext cx="995914" cy="1069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Стойки</a:t>
            </a:r>
          </a:p>
          <a:p>
            <a:r>
              <a:rPr lang="ru-RU" dirty="0" smtClean="0"/>
              <a:t>Балки</a:t>
            </a:r>
          </a:p>
          <a:p>
            <a:r>
              <a:rPr lang="ru-RU" dirty="0" smtClean="0"/>
              <a:t>Двери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315200" y="3359895"/>
            <a:ext cx="2152650" cy="1721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Боковые стенки</a:t>
            </a:r>
          </a:p>
          <a:p>
            <a:r>
              <a:rPr lang="ru-RU" dirty="0" smtClean="0"/>
              <a:t>Задняя стенка</a:t>
            </a:r>
          </a:p>
          <a:p>
            <a:r>
              <a:rPr lang="ru-RU" dirty="0" smtClean="0"/>
              <a:t>Крыша</a:t>
            </a:r>
          </a:p>
          <a:p>
            <a:r>
              <a:rPr lang="ru-RU" dirty="0" smtClean="0"/>
              <a:t>Рамка основания</a:t>
            </a:r>
            <a:endParaRPr lang="ru-RU" dirty="0"/>
          </a:p>
        </p:txBody>
      </p:sp>
      <p:sp>
        <p:nvSpPr>
          <p:cNvPr id="28" name="Правая фигурная скобка 27"/>
          <p:cNvSpPr/>
          <p:nvPr/>
        </p:nvSpPr>
        <p:spPr>
          <a:xfrm>
            <a:off x="9353550" y="2190750"/>
            <a:ext cx="247650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авая фигурная скобка 28"/>
          <p:cNvSpPr/>
          <p:nvPr/>
        </p:nvSpPr>
        <p:spPr>
          <a:xfrm>
            <a:off x="9410700" y="3371850"/>
            <a:ext cx="209550" cy="1524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82239" y="3519768"/>
            <a:ext cx="1662112" cy="146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39389" y="2000250"/>
            <a:ext cx="1480471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7105650" y="1847850"/>
            <a:ext cx="5295900" cy="33718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85750" y="5314950"/>
            <a:ext cx="5273238" cy="743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Операция гибки всех деталей изделия </a:t>
            </a:r>
          </a:p>
          <a:p>
            <a:r>
              <a:rPr lang="ru-RU" dirty="0" smtClean="0"/>
              <a:t>производилась на одном станке </a:t>
            </a:r>
            <a:r>
              <a:rPr lang="en-US" dirty="0" smtClean="0"/>
              <a:t>Finn-power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810500" y="5285889"/>
            <a:ext cx="4610100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Операция гибки  деталей изделия </a:t>
            </a:r>
          </a:p>
          <a:p>
            <a:r>
              <a:rPr lang="ru-RU" dirty="0" smtClean="0"/>
              <a:t>производится на станках </a:t>
            </a:r>
            <a:r>
              <a:rPr lang="en-US" dirty="0" smtClean="0"/>
              <a:t>Finn-power</a:t>
            </a:r>
            <a:r>
              <a:rPr lang="ru-RU" dirty="0" smtClean="0"/>
              <a:t> и </a:t>
            </a:r>
            <a:r>
              <a:rPr lang="en-US" dirty="0" err="1" smtClean="0"/>
              <a:t>Yawei</a:t>
            </a:r>
            <a:endParaRPr lang="ru-RU" dirty="0"/>
          </a:p>
        </p:txBody>
      </p:sp>
      <p:sp>
        <p:nvSpPr>
          <p:cNvPr id="33" name="Стрелка вправо 32"/>
          <p:cNvSpPr/>
          <p:nvPr/>
        </p:nvSpPr>
        <p:spPr>
          <a:xfrm>
            <a:off x="6076950" y="2019300"/>
            <a:ext cx="952500" cy="300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467350" y="5429250"/>
            <a:ext cx="1975221" cy="743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Снижение ВПП </a:t>
            </a:r>
          </a:p>
          <a:p>
            <a:r>
              <a:rPr lang="ru-RU" dirty="0" smtClean="0"/>
              <a:t>на  63 минуты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38150" y="6381750"/>
            <a:ext cx="5619750" cy="297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953250" y="6362700"/>
            <a:ext cx="5619750" cy="3009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Ghj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39314" y="6419850"/>
            <a:ext cx="2730684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25026" y="7883548"/>
            <a:ext cx="2733674" cy="145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14476" y="6591300"/>
            <a:ext cx="345125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1276350" y="8229600"/>
            <a:ext cx="3944798" cy="743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Пробивка всех деталей изделия </a:t>
            </a:r>
            <a:endParaRPr lang="en-US" dirty="0" smtClean="0"/>
          </a:p>
          <a:p>
            <a:r>
              <a:rPr lang="ru-RU" dirty="0" smtClean="0"/>
              <a:t>на </a:t>
            </a:r>
            <a:r>
              <a:rPr lang="en-US" dirty="0" smtClean="0"/>
              <a:t>Finn-Power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6991350" y="7467600"/>
            <a:ext cx="1758687" cy="1069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Пробивка</a:t>
            </a:r>
          </a:p>
          <a:p>
            <a:r>
              <a:rPr lang="ru-RU" dirty="0" smtClean="0"/>
              <a:t>Всех деталей </a:t>
            </a:r>
          </a:p>
          <a:p>
            <a:r>
              <a:rPr lang="ru-RU" dirty="0" smtClean="0"/>
              <a:t>изделия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8210550" y="6648450"/>
            <a:ext cx="1437317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Finn-Power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8648700" y="8667750"/>
            <a:ext cx="872355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Лазер</a:t>
            </a:r>
          </a:p>
        </p:txBody>
      </p:sp>
      <p:cxnSp>
        <p:nvCxnSpPr>
          <p:cNvPr id="44" name="Прямая со стрелкой 43"/>
          <p:cNvCxnSpPr>
            <a:stCxn id="40" idx="0"/>
          </p:cNvCxnSpPr>
          <p:nvPr/>
        </p:nvCxnSpPr>
        <p:spPr>
          <a:xfrm flipV="1">
            <a:off x="7870694" y="7067550"/>
            <a:ext cx="739906" cy="40005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42" idx="1"/>
          </p:cNvCxnSpPr>
          <p:nvPr/>
        </p:nvCxnSpPr>
        <p:spPr>
          <a:xfrm>
            <a:off x="7832594" y="8534400"/>
            <a:ext cx="816106" cy="342414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трелка вправо 46"/>
          <p:cNvSpPr/>
          <p:nvPr/>
        </p:nvSpPr>
        <p:spPr>
          <a:xfrm>
            <a:off x="6096000" y="6305550"/>
            <a:ext cx="800100" cy="300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54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263525"/>
            <a:ext cx="23764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2566"/>
          <a:stretch>
            <a:fillRect/>
          </a:stretch>
        </p:blipFill>
        <p:spPr bwMode="auto">
          <a:xfrm>
            <a:off x="106363" y="88900"/>
            <a:ext cx="132556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1925" y="263525"/>
            <a:ext cx="59626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0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975212"/>
            <a:ext cx="6400800" cy="616085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7031831" y="4952597"/>
            <a:ext cx="381000" cy="16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17"/>
          </a:p>
        </p:txBody>
      </p:sp>
      <p:sp>
        <p:nvSpPr>
          <p:cNvPr id="13" name="TextBox 12"/>
          <p:cNvSpPr txBox="1"/>
          <p:nvPr/>
        </p:nvSpPr>
        <p:spPr>
          <a:xfrm>
            <a:off x="1435100" y="1098550"/>
            <a:ext cx="973772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новой оснастки собственными силами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4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8" y="2975211"/>
            <a:ext cx="4876800" cy="621800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560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263525"/>
            <a:ext cx="23764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2566"/>
          <a:stretch>
            <a:fillRect/>
          </a:stretch>
        </p:blipFill>
        <p:spPr bwMode="auto">
          <a:xfrm>
            <a:off x="106363" y="88900"/>
            <a:ext cx="132556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1925" y="263525"/>
            <a:ext cx="59626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pic>
        <p:nvPicPr>
          <p:cNvPr id="18440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" y="2025627"/>
            <a:ext cx="452278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99" y="5624714"/>
            <a:ext cx="4903787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Box 15"/>
          <p:cNvSpPr txBox="1">
            <a:spLocks noChangeArrowheads="1"/>
          </p:cNvSpPr>
          <p:nvPr/>
        </p:nvSpPr>
        <p:spPr bwMode="auto">
          <a:xfrm>
            <a:off x="996287" y="5471742"/>
            <a:ext cx="2187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b="1" dirty="0"/>
              <a:t>Стол для сборки сеток</a:t>
            </a:r>
          </a:p>
        </p:txBody>
      </p:sp>
      <p:sp>
        <p:nvSpPr>
          <p:cNvPr id="18445" name="TextBox 16"/>
          <p:cNvSpPr txBox="1">
            <a:spLocks noChangeArrowheads="1"/>
          </p:cNvSpPr>
          <p:nvPr/>
        </p:nvSpPr>
        <p:spPr bwMode="auto">
          <a:xfrm>
            <a:off x="8484238" y="7136808"/>
            <a:ext cx="24796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b="1" dirty="0"/>
              <a:t>Приспособление для хранения нарезанных коробов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3039" y="1977917"/>
            <a:ext cx="3338511" cy="435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235037" y="2176092"/>
            <a:ext cx="26803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7473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/>
              <a:t>Приспособление для хранения и перемещения дверок и боковых стенок после нанесения ППУ</a:t>
            </a:r>
            <a:endParaRPr lang="ru-RU" alt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6400" y="1346200"/>
            <a:ext cx="973772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новой оснастки собственными силами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3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263525"/>
            <a:ext cx="23764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2566"/>
          <a:stretch>
            <a:fillRect/>
          </a:stretch>
        </p:blipFill>
        <p:spPr bwMode="auto">
          <a:xfrm>
            <a:off x="106363" y="88900"/>
            <a:ext cx="132556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1925" y="263525"/>
            <a:ext cx="59626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0663" y="1057275"/>
            <a:ext cx="44640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оснастки</a:t>
            </a:r>
          </a:p>
        </p:txBody>
      </p:sp>
      <p:pic>
        <p:nvPicPr>
          <p:cNvPr id="17414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1638300"/>
            <a:ext cx="4571999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r="3368" b="6645"/>
          <a:stretch>
            <a:fillRect/>
          </a:stretch>
        </p:blipFill>
        <p:spPr bwMode="auto">
          <a:xfrm>
            <a:off x="7405689" y="1578506"/>
            <a:ext cx="4726020" cy="356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3113" y="5248275"/>
            <a:ext cx="1112227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 для уменьшения трудоемкости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813" y="5910478"/>
            <a:ext cx="2909887" cy="306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23900" y="8915400"/>
            <a:ext cx="2201244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Зачистной</a:t>
            </a:r>
            <a:r>
              <a:rPr lang="ru-RU" dirty="0" smtClean="0"/>
              <a:t> станок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7531" y="5864613"/>
            <a:ext cx="4257319" cy="32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591550" y="8953500"/>
            <a:ext cx="3294492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Станок для нанесения ППУ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16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477" y="263043"/>
            <a:ext cx="2376264" cy="712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44517891"/>
              </p:ext>
            </p:extLst>
          </p:nvPr>
        </p:nvGraphicFramePr>
        <p:xfrm>
          <a:off x="812692" y="5655486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550" y="8600288"/>
            <a:ext cx="537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Перемещение единицы изделия снизилось  в 1,3 раза 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49658" y="8600288"/>
            <a:ext cx="4498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окращение времени переналадки в 1,2 раза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 rot="5400000">
            <a:off x="2473524" y="6121017"/>
            <a:ext cx="897498" cy="655983"/>
          </a:xfrm>
          <a:prstGeom prst="homePlate">
            <a:avLst>
              <a:gd name="adj" fmla="val 1363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69495" y="1575864"/>
            <a:ext cx="11368166" cy="3409334"/>
            <a:chOff x="769495" y="1575864"/>
            <a:chExt cx="11368166" cy="3409334"/>
          </a:xfrm>
        </p:grpSpPr>
        <p:sp>
          <p:nvSpPr>
            <p:cNvPr id="11" name="TextBox 10"/>
            <p:cNvSpPr txBox="1"/>
            <p:nvPr/>
          </p:nvSpPr>
          <p:spPr>
            <a:xfrm>
              <a:off x="6859846" y="4523533"/>
              <a:ext cx="5277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↓</a:t>
              </a:r>
              <a:r>
                <a:rPr lang="ru-RU" sz="18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 НЗП сократилось в 1,4 раз. </a:t>
              </a:r>
              <a:endPara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2" name="Диаграмма 11"/>
            <p:cNvGraphicFramePr/>
            <p:nvPr>
              <p:extLst>
                <p:ext uri="{D42A27DB-BD31-4B8C-83A1-F6EECF244321}">
                  <p14:modId xmlns:p14="http://schemas.microsoft.com/office/powerpoint/2010/main" val="3484379215"/>
                </p:ext>
              </p:extLst>
            </p:nvPr>
          </p:nvGraphicFramePr>
          <p:xfrm>
            <a:off x="769495" y="1575864"/>
            <a:ext cx="540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1102368" y="4523533"/>
              <a:ext cx="5278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↓</a:t>
              </a:r>
              <a:r>
                <a:rPr lang="ru-RU" sz="18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Произошло сокращение ВПП в 1,4 раза </a:t>
              </a:r>
              <a:endPara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 rot="5400000">
              <a:off x="2196718" y="2246241"/>
              <a:ext cx="1451113" cy="655983"/>
            </a:xfrm>
            <a:prstGeom prst="homePlate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2534648" y="3299789"/>
              <a:ext cx="1321735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186778" y="1828795"/>
              <a:ext cx="1291918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/>
          <p:cNvCxnSpPr/>
          <p:nvPr/>
        </p:nvCxnSpPr>
        <p:spPr>
          <a:xfrm>
            <a:off x="2186778" y="6000259"/>
            <a:ext cx="12919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803004" y="6897757"/>
            <a:ext cx="12919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32059" y="279402"/>
            <a:ext cx="105746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Промежуточные результаты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проекту производства шкафов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2018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3226497698"/>
              </p:ext>
            </p:extLst>
          </p:nvPr>
        </p:nvGraphicFramePr>
        <p:xfrm>
          <a:off x="6870592" y="1578786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Пятиугольник 33"/>
          <p:cNvSpPr/>
          <p:nvPr/>
        </p:nvSpPr>
        <p:spPr>
          <a:xfrm rot="5400000">
            <a:off x="8645724" y="2044317"/>
            <a:ext cx="897498" cy="655983"/>
          </a:xfrm>
          <a:prstGeom prst="homePlate">
            <a:avLst>
              <a:gd name="adj" fmla="val 1363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8149428" y="1904509"/>
            <a:ext cx="12919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063828" y="2837959"/>
            <a:ext cx="12919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648677203"/>
              </p:ext>
            </p:extLst>
          </p:nvPr>
        </p:nvGraphicFramePr>
        <p:xfrm>
          <a:off x="6699142" y="5674536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39" name="Прямая соединительная линия 38"/>
          <p:cNvCxnSpPr/>
          <p:nvPr/>
        </p:nvCxnSpPr>
        <p:spPr>
          <a:xfrm>
            <a:off x="7711278" y="6000259"/>
            <a:ext cx="12919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873328" y="6933709"/>
            <a:ext cx="12919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ятиугольник 40"/>
          <p:cNvSpPr/>
          <p:nvPr/>
        </p:nvSpPr>
        <p:spPr>
          <a:xfrm rot="5400000">
            <a:off x="8474274" y="6121018"/>
            <a:ext cx="897498" cy="655983"/>
          </a:xfrm>
          <a:prstGeom prst="homePlate">
            <a:avLst>
              <a:gd name="adj" fmla="val 1363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85097" y="3593111"/>
            <a:ext cx="11627792" cy="22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«Завод Труд»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18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endParaRPr lang="ru-RU" sz="3618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18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«Оптимизация производства по изготовлению сантехнических хомутов»</a:t>
            </a:r>
            <a:endParaRPr lang="ru-RU" sz="3618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b--sw3tSuYwFh9d4syvsTVb" hidden="1"/>
          <p:cNvSpPr>
            <a:spLocks noChangeArrowheads="1"/>
          </p:cNvSpPr>
          <p:nvPr/>
        </p:nvSpPr>
        <p:spPr bwMode="auto">
          <a:xfrm>
            <a:off x="88901" y="9067800"/>
            <a:ext cx="88900" cy="8206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118154" tIns="59078" rIns="118154" bIns="59078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sz="2326" dirty="0">
              <a:solidFill>
                <a:srgbClr val="41414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480038" y="40640"/>
            <a:ext cx="2179306" cy="202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887" y="8449924"/>
            <a:ext cx="2961067" cy="569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102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102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ктябрь, 2018</a:t>
            </a:r>
            <a:endParaRPr lang="ru-RU" sz="3102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TrudUser01\Desktop\лого ЗАО Завод Труд в кривых без подпис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46" y="498803"/>
            <a:ext cx="3628596" cy="11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645286" y="5065610"/>
            <a:ext cx="936455" cy="120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TrudUser01\Desktop\лого ЗАО Завод Труд в кривых без по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95" y="385677"/>
            <a:ext cx="2740057" cy="83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420" y="385677"/>
            <a:ext cx="6078239" cy="1072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029" t="17441" b="30963"/>
          <a:stretch/>
        </p:blipFill>
        <p:spPr>
          <a:xfrm>
            <a:off x="1176379" y="3724089"/>
            <a:ext cx="10937134" cy="3883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11" y="1388646"/>
            <a:ext cx="3187669" cy="2125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22" y="1372059"/>
            <a:ext cx="3203073" cy="22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645286" y="5065610"/>
            <a:ext cx="936455" cy="120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TrudUser01\Desktop\лого ЗАО Завод Труд в кривых без по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95" y="385677"/>
            <a:ext cx="2740057" cy="83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10937" y="327476"/>
            <a:ext cx="5728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карта потока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28847" r="3131" b="13083"/>
          <a:stretch/>
        </p:blipFill>
        <p:spPr>
          <a:xfrm>
            <a:off x="769496" y="1775099"/>
            <a:ext cx="11004176" cy="67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964" dirty="0"/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>
            <a:off x="-10584" y="1373229"/>
            <a:ext cx="12812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ЦЕЛЬ: – удовлетворенность граждан качеством </a:t>
            </a:r>
            <a:r>
              <a:rPr lang="ru-RU" sz="2400" b="1" dirty="0" smtClean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ассортиментом продукции</a:t>
            </a:r>
            <a:endParaRPr lang="ru-RU" sz="2000" b="1" cap="all" dirty="0">
              <a:solidFill>
                <a:schemeClr val="accent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653481" y="245034"/>
            <a:ext cx="8214419" cy="8785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1280160" rtl="0" eaLnBrk="1" latinLnBrk="0" hangingPunct="1">
              <a:spcBef>
                <a:spcPct val="0"/>
              </a:spcBef>
              <a:buNone/>
              <a:defRPr sz="672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700"/>
              </a:lnSpc>
            </a:pPr>
            <a:r>
              <a:rPr lang="ru-RU" sz="2000" b="1" i="1" dirty="0" smtClean="0">
                <a:latin typeface="+mn-lt"/>
              </a:rPr>
              <a:t>Карточка проекта «Повышение качества продукции путем оптимизации процессов производства и эффективного использования муниципальных площадей»</a:t>
            </a:r>
            <a:endParaRPr lang="en-US" sz="2000" b="1" i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7131" y="1899114"/>
            <a:ext cx="1104900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Было: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106322" y="1899114"/>
            <a:ext cx="1574800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Стало: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70953715"/>
              </p:ext>
            </p:extLst>
          </p:nvPr>
        </p:nvGraphicFramePr>
        <p:xfrm>
          <a:off x="190500" y="2462828"/>
          <a:ext cx="3822700" cy="275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Правая фигурная скобка 12"/>
          <p:cNvSpPr/>
          <p:nvPr/>
        </p:nvSpPr>
        <p:spPr>
          <a:xfrm>
            <a:off x="4051300" y="2499956"/>
            <a:ext cx="685800" cy="27197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613584" y="2836278"/>
            <a:ext cx="1663700" cy="204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78% продукции, прошедшая экспертизу на хим. анализ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03913" y="5518150"/>
            <a:ext cx="4271337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Max </a:t>
            </a:r>
            <a:r>
              <a:rPr lang="ru-RU" dirty="0" smtClean="0">
                <a:solidFill>
                  <a:srgbClr val="FF0000"/>
                </a:solidFill>
              </a:rPr>
              <a:t>25000 порций на 3 кухнях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 flipH="1">
            <a:off x="8172450" y="2480906"/>
            <a:ext cx="4357370" cy="2869881"/>
            <a:chOff x="7213600" y="2651106"/>
            <a:chExt cx="5554054" cy="5688210"/>
          </a:xfrm>
        </p:grpSpPr>
        <p:sp>
          <p:nvSpPr>
            <p:cNvPr id="23" name="Полилиния 22"/>
            <p:cNvSpPr/>
            <p:nvPr/>
          </p:nvSpPr>
          <p:spPr>
            <a:xfrm>
              <a:off x="9250680" y="2651106"/>
              <a:ext cx="3516974" cy="2708671"/>
            </a:xfrm>
            <a:custGeom>
              <a:avLst/>
              <a:gdLst>
                <a:gd name="connsiteX0" fmla="*/ 0 w 3055620"/>
                <a:gd name="connsiteY0" fmla="*/ 338584 h 2708671"/>
                <a:gd name="connsiteX1" fmla="*/ 1701285 w 3055620"/>
                <a:gd name="connsiteY1" fmla="*/ 338584 h 2708671"/>
                <a:gd name="connsiteX2" fmla="*/ 1701285 w 3055620"/>
                <a:gd name="connsiteY2" fmla="*/ 0 h 2708671"/>
                <a:gd name="connsiteX3" fmla="*/ 3055620 w 3055620"/>
                <a:gd name="connsiteY3" fmla="*/ 1354336 h 2708671"/>
                <a:gd name="connsiteX4" fmla="*/ 1701285 w 3055620"/>
                <a:gd name="connsiteY4" fmla="*/ 2708671 h 2708671"/>
                <a:gd name="connsiteX5" fmla="*/ 1701285 w 3055620"/>
                <a:gd name="connsiteY5" fmla="*/ 2370087 h 2708671"/>
                <a:gd name="connsiteX6" fmla="*/ 0 w 3055620"/>
                <a:gd name="connsiteY6" fmla="*/ 2370087 h 2708671"/>
                <a:gd name="connsiteX7" fmla="*/ 0 w 3055620"/>
                <a:gd name="connsiteY7" fmla="*/ 338584 h 270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5620" h="2708671">
                  <a:moveTo>
                    <a:pt x="0" y="338584"/>
                  </a:moveTo>
                  <a:lnTo>
                    <a:pt x="1701285" y="338584"/>
                  </a:lnTo>
                  <a:lnTo>
                    <a:pt x="1701285" y="0"/>
                  </a:lnTo>
                  <a:lnTo>
                    <a:pt x="3055620" y="1354336"/>
                  </a:lnTo>
                  <a:lnTo>
                    <a:pt x="1701285" y="2708671"/>
                  </a:lnTo>
                  <a:lnTo>
                    <a:pt x="1701285" y="2370087"/>
                  </a:lnTo>
                  <a:lnTo>
                    <a:pt x="0" y="2370087"/>
                  </a:lnTo>
                  <a:lnTo>
                    <a:pt x="0" y="338584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366524" rIns="1043692" bIns="366524" numCol="1" spcCol="1270" anchor="t" anchorCtr="0">
              <a:noAutofit/>
            </a:bodyPr>
            <a:lstStyle/>
            <a:p>
              <a:pPr marL="0" lvl="1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600" kern="1200" dirty="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7213600" y="2651106"/>
              <a:ext cx="2037080" cy="2708671"/>
            </a:xfrm>
            <a:custGeom>
              <a:avLst/>
              <a:gdLst>
                <a:gd name="connsiteX0" fmla="*/ 0 w 2037080"/>
                <a:gd name="connsiteY0" fmla="*/ 339520 h 2708671"/>
                <a:gd name="connsiteX1" fmla="*/ 339520 w 2037080"/>
                <a:gd name="connsiteY1" fmla="*/ 0 h 2708671"/>
                <a:gd name="connsiteX2" fmla="*/ 1697560 w 2037080"/>
                <a:gd name="connsiteY2" fmla="*/ 0 h 2708671"/>
                <a:gd name="connsiteX3" fmla="*/ 2037080 w 2037080"/>
                <a:gd name="connsiteY3" fmla="*/ 339520 h 2708671"/>
                <a:gd name="connsiteX4" fmla="*/ 2037080 w 2037080"/>
                <a:gd name="connsiteY4" fmla="*/ 2369151 h 2708671"/>
                <a:gd name="connsiteX5" fmla="*/ 1697560 w 2037080"/>
                <a:gd name="connsiteY5" fmla="*/ 2708671 h 2708671"/>
                <a:gd name="connsiteX6" fmla="*/ 339520 w 2037080"/>
                <a:gd name="connsiteY6" fmla="*/ 2708671 h 2708671"/>
                <a:gd name="connsiteX7" fmla="*/ 0 w 2037080"/>
                <a:gd name="connsiteY7" fmla="*/ 2369151 h 2708671"/>
                <a:gd name="connsiteX8" fmla="*/ 0 w 2037080"/>
                <a:gd name="connsiteY8" fmla="*/ 339520 h 270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7080" h="2708671">
                  <a:moveTo>
                    <a:pt x="0" y="339520"/>
                  </a:moveTo>
                  <a:cubicBezTo>
                    <a:pt x="0" y="152008"/>
                    <a:pt x="152008" y="0"/>
                    <a:pt x="339520" y="0"/>
                  </a:cubicBezTo>
                  <a:lnTo>
                    <a:pt x="1697560" y="0"/>
                  </a:lnTo>
                  <a:cubicBezTo>
                    <a:pt x="1885072" y="0"/>
                    <a:pt x="2037080" y="152008"/>
                    <a:pt x="2037080" y="339520"/>
                  </a:cubicBezTo>
                  <a:lnTo>
                    <a:pt x="2037080" y="2369151"/>
                  </a:lnTo>
                  <a:cubicBezTo>
                    <a:pt x="2037080" y="2556663"/>
                    <a:pt x="1885072" y="2708671"/>
                    <a:pt x="1697560" y="2708671"/>
                  </a:cubicBezTo>
                  <a:lnTo>
                    <a:pt x="339520" y="2708671"/>
                  </a:lnTo>
                  <a:cubicBezTo>
                    <a:pt x="152008" y="2708671"/>
                    <a:pt x="0" y="2556663"/>
                    <a:pt x="0" y="2369151"/>
                  </a:cubicBezTo>
                  <a:lnTo>
                    <a:pt x="0" y="3395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462" tIns="179452" rIns="259462" bIns="179452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Нижегородская кухня</a:t>
              </a:r>
              <a:endParaRPr lang="ru-RU" sz="1600" kern="1200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9250680" y="5630645"/>
              <a:ext cx="3516974" cy="2708671"/>
            </a:xfrm>
            <a:custGeom>
              <a:avLst/>
              <a:gdLst>
                <a:gd name="connsiteX0" fmla="*/ 0 w 3055620"/>
                <a:gd name="connsiteY0" fmla="*/ 338584 h 2708671"/>
                <a:gd name="connsiteX1" fmla="*/ 1701285 w 3055620"/>
                <a:gd name="connsiteY1" fmla="*/ 338584 h 2708671"/>
                <a:gd name="connsiteX2" fmla="*/ 1701285 w 3055620"/>
                <a:gd name="connsiteY2" fmla="*/ 0 h 2708671"/>
                <a:gd name="connsiteX3" fmla="*/ 3055620 w 3055620"/>
                <a:gd name="connsiteY3" fmla="*/ 1354336 h 2708671"/>
                <a:gd name="connsiteX4" fmla="*/ 1701285 w 3055620"/>
                <a:gd name="connsiteY4" fmla="*/ 2708671 h 2708671"/>
                <a:gd name="connsiteX5" fmla="*/ 1701285 w 3055620"/>
                <a:gd name="connsiteY5" fmla="*/ 2370087 h 2708671"/>
                <a:gd name="connsiteX6" fmla="*/ 0 w 3055620"/>
                <a:gd name="connsiteY6" fmla="*/ 2370087 h 2708671"/>
                <a:gd name="connsiteX7" fmla="*/ 0 w 3055620"/>
                <a:gd name="connsiteY7" fmla="*/ 338584 h 270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5620" h="2708671">
                  <a:moveTo>
                    <a:pt x="0" y="338584"/>
                  </a:moveTo>
                  <a:lnTo>
                    <a:pt x="1701285" y="338584"/>
                  </a:lnTo>
                  <a:lnTo>
                    <a:pt x="1701285" y="0"/>
                  </a:lnTo>
                  <a:lnTo>
                    <a:pt x="3055620" y="1354336"/>
                  </a:lnTo>
                  <a:lnTo>
                    <a:pt x="1701285" y="2708671"/>
                  </a:lnTo>
                  <a:lnTo>
                    <a:pt x="1701285" y="2370087"/>
                  </a:lnTo>
                  <a:lnTo>
                    <a:pt x="0" y="2370087"/>
                  </a:lnTo>
                  <a:lnTo>
                    <a:pt x="0" y="338584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366524" rIns="1043692" bIns="366524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4400" kern="1200"/>
            </a:p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4400" kern="120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7213600" y="5630645"/>
              <a:ext cx="2037080" cy="2708671"/>
            </a:xfrm>
            <a:custGeom>
              <a:avLst/>
              <a:gdLst>
                <a:gd name="connsiteX0" fmla="*/ 0 w 2037080"/>
                <a:gd name="connsiteY0" fmla="*/ 339520 h 2708671"/>
                <a:gd name="connsiteX1" fmla="*/ 339520 w 2037080"/>
                <a:gd name="connsiteY1" fmla="*/ 0 h 2708671"/>
                <a:gd name="connsiteX2" fmla="*/ 1697560 w 2037080"/>
                <a:gd name="connsiteY2" fmla="*/ 0 h 2708671"/>
                <a:gd name="connsiteX3" fmla="*/ 2037080 w 2037080"/>
                <a:gd name="connsiteY3" fmla="*/ 339520 h 2708671"/>
                <a:gd name="connsiteX4" fmla="*/ 2037080 w 2037080"/>
                <a:gd name="connsiteY4" fmla="*/ 2369151 h 2708671"/>
                <a:gd name="connsiteX5" fmla="*/ 1697560 w 2037080"/>
                <a:gd name="connsiteY5" fmla="*/ 2708671 h 2708671"/>
                <a:gd name="connsiteX6" fmla="*/ 339520 w 2037080"/>
                <a:gd name="connsiteY6" fmla="*/ 2708671 h 2708671"/>
                <a:gd name="connsiteX7" fmla="*/ 0 w 2037080"/>
                <a:gd name="connsiteY7" fmla="*/ 2369151 h 2708671"/>
                <a:gd name="connsiteX8" fmla="*/ 0 w 2037080"/>
                <a:gd name="connsiteY8" fmla="*/ 339520 h 270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7080" h="2708671">
                  <a:moveTo>
                    <a:pt x="0" y="339520"/>
                  </a:moveTo>
                  <a:cubicBezTo>
                    <a:pt x="0" y="152008"/>
                    <a:pt x="152008" y="0"/>
                    <a:pt x="339520" y="0"/>
                  </a:cubicBezTo>
                  <a:lnTo>
                    <a:pt x="1697560" y="0"/>
                  </a:lnTo>
                  <a:cubicBezTo>
                    <a:pt x="1885072" y="0"/>
                    <a:pt x="2037080" y="152008"/>
                    <a:pt x="2037080" y="339520"/>
                  </a:cubicBezTo>
                  <a:lnTo>
                    <a:pt x="2037080" y="2369151"/>
                  </a:lnTo>
                  <a:cubicBezTo>
                    <a:pt x="2037080" y="2556663"/>
                    <a:pt x="1885072" y="2708671"/>
                    <a:pt x="1697560" y="2708671"/>
                  </a:cubicBezTo>
                  <a:lnTo>
                    <a:pt x="339520" y="2708671"/>
                  </a:lnTo>
                  <a:cubicBezTo>
                    <a:pt x="152008" y="2708671"/>
                    <a:pt x="0" y="2556663"/>
                    <a:pt x="0" y="2369151"/>
                  </a:cubicBezTo>
                  <a:lnTo>
                    <a:pt x="0" y="3395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462" tIns="179452" rIns="259462" bIns="179452" numCol="1" spcCol="1270" anchor="ctr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Автозаводская кухня</a:t>
              </a:r>
              <a:endParaRPr lang="ru-RU" sz="1600" kern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71658" y="2988130"/>
            <a:ext cx="2222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 smtClean="0"/>
              <a:t>15000 </a:t>
            </a:r>
            <a:r>
              <a:rPr lang="ru-RU" sz="1500" dirty="0" smtClean="0"/>
              <a:t>порций/день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 smtClean="0"/>
              <a:t>12 наименований</a:t>
            </a:r>
            <a:endParaRPr lang="ru-RU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8671658" y="4447916"/>
            <a:ext cx="2222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 smtClean="0"/>
              <a:t>15000 </a:t>
            </a:r>
            <a:r>
              <a:rPr lang="ru-RU" sz="1500" dirty="0" smtClean="0"/>
              <a:t>порций/день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 smtClean="0"/>
              <a:t>12 наименований</a:t>
            </a:r>
            <a:endParaRPr lang="ru-RU" sz="1500" dirty="0"/>
          </a:p>
        </p:txBody>
      </p:sp>
      <p:sp>
        <p:nvSpPr>
          <p:cNvPr id="28" name="Правая фигурная скобка 27"/>
          <p:cNvSpPr/>
          <p:nvPr/>
        </p:nvSpPr>
        <p:spPr>
          <a:xfrm flipH="1">
            <a:off x="7671937" y="2499956"/>
            <a:ext cx="709628" cy="27197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6218657" y="2836278"/>
            <a:ext cx="1663700" cy="204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9</a:t>
            </a:r>
            <a:r>
              <a:rPr lang="ru-RU" dirty="0" smtClean="0"/>
              <a:t>8% продукции, прошедшая экспертизу на хим. анализ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237707" y="1962636"/>
            <a:ext cx="39577" cy="4381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56521" y="5518150"/>
            <a:ext cx="4271337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Max </a:t>
            </a:r>
            <a:r>
              <a:rPr lang="ru-RU" dirty="0" smtClean="0">
                <a:solidFill>
                  <a:srgbClr val="00B050"/>
                </a:solidFill>
              </a:rPr>
              <a:t>30000 порций на </a:t>
            </a:r>
            <a:r>
              <a:rPr lang="ru-RU" dirty="0">
                <a:solidFill>
                  <a:srgbClr val="00B050"/>
                </a:solidFill>
              </a:rPr>
              <a:t>2</a:t>
            </a:r>
            <a:r>
              <a:rPr lang="ru-RU" dirty="0" smtClean="0">
                <a:solidFill>
                  <a:srgbClr val="00B050"/>
                </a:solidFill>
              </a:rPr>
              <a:t> кухнях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t="3800"/>
          <a:stretch/>
        </p:blipFill>
        <p:spPr>
          <a:xfrm>
            <a:off x="133350" y="6057900"/>
            <a:ext cx="12623225" cy="2114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38" y="8359059"/>
            <a:ext cx="11896489" cy="9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645286" y="5065610"/>
            <a:ext cx="936455" cy="120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TrudUser01\Desktop\лого ЗАО Завод Труд в кривых без подпис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95" y="385677"/>
            <a:ext cx="2740057" cy="83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3128" y="587193"/>
            <a:ext cx="5493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Диаграммы спагетти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511" y="1689812"/>
            <a:ext cx="242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9105" y="1689812"/>
            <a:ext cx="269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Целевое состояние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t="3050" r="13716" b="-247"/>
          <a:stretch/>
        </p:blipFill>
        <p:spPr>
          <a:xfrm rot="5400000">
            <a:off x="6308546" y="2849730"/>
            <a:ext cx="6016485" cy="5220333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5565913" y="4247088"/>
            <a:ext cx="1034139" cy="2197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 b="10249"/>
          <a:stretch/>
        </p:blipFill>
        <p:spPr>
          <a:xfrm>
            <a:off x="371061" y="2451652"/>
            <a:ext cx="4957657" cy="60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2566"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645286" y="5065610"/>
            <a:ext cx="936455" cy="120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TrudUser01\Desktop\лого ЗАО Завод Труд в кривых без по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95" y="385677"/>
            <a:ext cx="2740057" cy="83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75" y="2293570"/>
            <a:ext cx="10924234" cy="6579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2583" y="493713"/>
            <a:ext cx="8212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Диаграмма загрузки по операциям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Внедрение улучшений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8" y="2601862"/>
            <a:ext cx="6092825" cy="45696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73" y="2680127"/>
            <a:ext cx="5745708" cy="44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9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Стандартизированная работа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6015" r="9194" b="5496"/>
          <a:stretch/>
        </p:blipFill>
        <p:spPr>
          <a:xfrm rot="5400000">
            <a:off x="1961323" y="-185529"/>
            <a:ext cx="4585250" cy="85078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2707" r="6115" b="3086"/>
          <a:stretch/>
        </p:blipFill>
        <p:spPr>
          <a:xfrm rot="5400000">
            <a:off x="6477001" y="3276601"/>
            <a:ext cx="4870172" cy="77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84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85097" y="3593111"/>
            <a:ext cx="11627792" cy="22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«Завод «Красное Сормово» </a:t>
            </a:r>
          </a:p>
          <a:p>
            <a:pPr algn="ctr"/>
            <a:r>
              <a:rPr lang="ru-RU" sz="3618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endParaRPr lang="ru-RU" sz="3618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18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Повышения эффективности судостроительного потока</a:t>
            </a:r>
            <a:endParaRPr lang="ru-RU" sz="3618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b--sw3tSuYwFh9d4syvsTVb" hidden="1"/>
          <p:cNvSpPr>
            <a:spLocks noChangeArrowheads="1"/>
          </p:cNvSpPr>
          <p:nvPr/>
        </p:nvSpPr>
        <p:spPr bwMode="auto">
          <a:xfrm>
            <a:off x="88901" y="9067800"/>
            <a:ext cx="88900" cy="8206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118154" tIns="59078" rIns="118154" bIns="59078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sz="2326" dirty="0">
              <a:solidFill>
                <a:srgbClr val="41414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0038" y="40640"/>
            <a:ext cx="2179306" cy="202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887" y="8449924"/>
            <a:ext cx="2175596" cy="569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102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22.10.2018</a:t>
            </a:r>
            <a:endParaRPr lang="ru-RU" sz="3102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178723" y="613547"/>
            <a:ext cx="3109555" cy="1447776"/>
            <a:chOff x="5178723" y="613547"/>
            <a:chExt cx="3109555" cy="144777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65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4" name="Пятиугольник 23"/>
          <p:cNvSpPr/>
          <p:nvPr/>
        </p:nvSpPr>
        <p:spPr>
          <a:xfrm>
            <a:off x="218942" y="1701285"/>
            <a:ext cx="12350304" cy="1219336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sp>
        <p:nvSpPr>
          <p:cNvPr id="16" name="TextBox 15"/>
          <p:cNvSpPr txBox="1"/>
          <p:nvPr/>
        </p:nvSpPr>
        <p:spPr>
          <a:xfrm>
            <a:off x="3321293" y="349861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(БЫЛО)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8941" y="1831099"/>
            <a:ext cx="11477190" cy="1347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pPr marL="176213" indent="-176213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1. Время на поиск необходимого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листа составляет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40 минут.</a:t>
            </a:r>
          </a:p>
          <a:p>
            <a:pPr marL="176213" indent="-176213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2. НЗП между складом и цехом 300 т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.,  общее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НЗП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склада 4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800 т. 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bright="3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1" y="3303280"/>
            <a:ext cx="7997780" cy="596668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54512"/>
              </p:ext>
            </p:extLst>
          </p:nvPr>
        </p:nvGraphicFramePr>
        <p:xfrm>
          <a:off x="8435662" y="3303280"/>
          <a:ext cx="4133582" cy="596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3582">
                  <a:extLst>
                    <a:ext uri="{9D8B030D-6E8A-4147-A177-3AD203B41FA5}">
                      <a16:colId xmlns="" xmlns:a16="http://schemas.microsoft.com/office/drawing/2014/main" val="3885741317"/>
                    </a:ext>
                  </a:extLst>
                </a:gridCol>
              </a:tblGrid>
              <a:tr h="684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baseline="0" dirty="0" smtClean="0">
                          <a:solidFill>
                            <a:srgbClr val="E71919"/>
                          </a:solidFill>
                        </a:rPr>
                        <a:t>ПРОБЛЕМЫ</a:t>
                      </a: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6801952"/>
                  </a:ext>
                </a:extLst>
              </a:tr>
              <a:tr h="955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Лишняя операция – 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дополнительная перекладка металла при разгрузки.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Время 30 минут.</a:t>
                      </a:r>
                      <a:endParaRPr lang="ru-RU" sz="1800" b="1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9896955"/>
                  </a:ext>
                </a:extLst>
              </a:tr>
              <a:tr h="14942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Существующая система хранения металла не позволяет оперативно найти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и достать необходимый лист металла.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Время на поиск 40 минут.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1081841"/>
                  </a:ext>
                </a:extLst>
              </a:tr>
              <a:tr h="13124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Наличие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промежуточного складирования перед подачей в цех.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НЗП между складом и цехом 300 т.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Занимаемая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площадь 576 м</a:t>
                      </a:r>
                      <a:r>
                        <a:rPr lang="ru-RU" sz="1800" b="1" baseline="30000" dirty="0" smtClean="0">
                          <a:solidFill>
                            <a:srgbClr val="E71919"/>
                          </a:solidFill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.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0206290"/>
                  </a:ext>
                </a:extLst>
              </a:tr>
              <a:tr h="4697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E71919"/>
                          </a:solidFill>
                          <a:latin typeface="+mn-lt"/>
                          <a:ea typeface="+mn-ea"/>
                          <a:cs typeface="+mn-cs"/>
                        </a:rPr>
                        <a:t>2000 тонн неиспользуемого металла</a:t>
                      </a:r>
                      <a:endParaRPr lang="ru-RU" sz="1800" b="1" kern="1200" baseline="0" dirty="0">
                        <a:solidFill>
                          <a:srgbClr val="E7191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6669579"/>
                  </a:ext>
                </a:extLst>
              </a:tr>
              <a:tr h="1049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Неорганизованность рабочей зоны, повышенная опасность получения травмы.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064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8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ятиугольник 27"/>
          <p:cNvSpPr/>
          <p:nvPr/>
        </p:nvSpPr>
        <p:spPr>
          <a:xfrm>
            <a:off x="106410" y="1528605"/>
            <a:ext cx="12212904" cy="1521149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244700" y="1753426"/>
            <a:ext cx="11112684" cy="1057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1. Время на поиск необходимого листа 0 минут.</a:t>
            </a:r>
          </a:p>
          <a:p>
            <a:pPr marL="176213" indent="-176213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2. НЗП между складом и цехом 0 т.,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общее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НЗП склада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400 т. 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9886" y="4919873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31322"/>
              </p:ext>
            </p:extLst>
          </p:nvPr>
        </p:nvGraphicFramePr>
        <p:xfrm>
          <a:off x="6439220" y="3226233"/>
          <a:ext cx="5880094" cy="631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0094">
                  <a:extLst>
                    <a:ext uri="{9D8B030D-6E8A-4147-A177-3AD203B41FA5}">
                      <a16:colId xmlns="" xmlns:a16="http://schemas.microsoft.com/office/drawing/2014/main" val="3885741317"/>
                    </a:ext>
                  </a:extLst>
                </a:gridCol>
              </a:tblGrid>
              <a:tr h="554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baseline="0" dirty="0" smtClean="0">
                          <a:solidFill>
                            <a:srgbClr val="E71919"/>
                          </a:solidFill>
                        </a:rPr>
                        <a:t>ДЕЙСТВИЯ</a:t>
                      </a: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6801952"/>
                  </a:ext>
                </a:extLst>
              </a:tr>
              <a:tr h="16636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С территории склада убран металл, который не будет задействован на текущем проекте. Склад разбит на 76 универсальных ячеек для хранения листового металла и 14 ячеек для хранения профиля с закрепленным адресом. Нанесена напольная и настенная разметка с нумерацией.</a:t>
                      </a: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9896955"/>
                  </a:ext>
                </a:extLst>
              </a:tr>
              <a:tr h="8756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Расположение вновь пришедшего металла фиксируется на доске хранения, путем расположения карточки с маркой стали и размером листа в определенной ячейки.</a:t>
                      </a:r>
                      <a:endParaRPr lang="ru-RU" sz="1800" b="1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1081841"/>
                  </a:ext>
                </a:extLst>
              </a:tr>
              <a:tr h="113829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Для фиксации достигнутого результата разработан пошаговый рабочий стандарт разгрузки вагонов.</a:t>
                      </a:r>
                    </a:p>
                    <a:p>
                      <a:pPr algn="just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Весь персонал склада обучен новому способу выполнения работ.</a:t>
                      </a:r>
                      <a:endParaRPr lang="ru-RU" sz="1800" b="1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0206290"/>
                  </a:ext>
                </a:extLst>
              </a:tr>
              <a:tr h="1138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</a:rPr>
                        <a:t>Разработан модуль управленческого учета для склада стали на базе 1С с возможностью присвоения ячейки хранения. Модуль позволит в режиме реального времени отслеживать приход и расход металла. </a:t>
                      </a:r>
                      <a:endParaRPr lang="ru-RU" sz="1800" b="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0648765"/>
                  </a:ext>
                </a:extLst>
              </a:tr>
              <a:tr h="709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300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Обучено инструментам ПС (Вводный курс, 5С, ПА) - 4 специалиста.</a:t>
                      </a:r>
                      <a:endParaRPr lang="ru-RU" sz="1800" b="0" baseline="30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88757" marR="88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630727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215968" y="188696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0" y="3226232"/>
            <a:ext cx="5998176" cy="3187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14"/>
          <a:stretch/>
        </p:blipFill>
        <p:spPr>
          <a:xfrm>
            <a:off x="106410" y="6555346"/>
            <a:ext cx="5998176" cy="29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939886" y="4919873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5968" y="188696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35" y="2020471"/>
            <a:ext cx="5246374" cy="34757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6960" y="1565071"/>
            <a:ext cx="4690323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Визуализация мест хранения металла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456" y="6119530"/>
            <a:ext cx="4084209" cy="2767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285363" y="1602343"/>
            <a:ext cx="4072525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Стенд заказа металла и профиля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96" y="6080039"/>
            <a:ext cx="2794872" cy="30560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204986" y="5581681"/>
            <a:ext cx="3542124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Еженедельный аудит по 5С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912" y="6365694"/>
            <a:ext cx="2895362" cy="312280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093" y="2011694"/>
            <a:ext cx="5679063" cy="3457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661537" y="5648595"/>
            <a:ext cx="3557641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Визуализация рабочих мест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093" y="7582055"/>
            <a:ext cx="2507361" cy="18805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35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4" name="Пятиугольник 23"/>
          <p:cNvSpPr/>
          <p:nvPr/>
        </p:nvSpPr>
        <p:spPr>
          <a:xfrm>
            <a:off x="559209" y="1434368"/>
            <a:ext cx="11620756" cy="1458957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59209" y="1585544"/>
            <a:ext cx="11900855" cy="1198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pPr marL="176213" indent="-176213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1. Изготовление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комплектации днищевой секции – 3 дня,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8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недель на заказ.</a:t>
            </a:r>
          </a:p>
          <a:p>
            <a:pPr marL="176213" indent="-176213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2. НЗП в КОУ составляет 1200 тонн.</a:t>
            </a:r>
          </a:p>
          <a:p>
            <a:pPr marL="176213" indent="-176213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3. Потери до 20% рабочего времени на поиск деталей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386539"/>
              </p:ext>
            </p:extLst>
          </p:nvPr>
        </p:nvGraphicFramePr>
        <p:xfrm>
          <a:off x="6375043" y="3009066"/>
          <a:ext cx="5953188" cy="6085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3188">
                  <a:extLst>
                    <a:ext uri="{9D8B030D-6E8A-4147-A177-3AD203B41FA5}">
                      <a16:colId xmlns="" xmlns:a16="http://schemas.microsoft.com/office/drawing/2014/main" val="688899628"/>
                    </a:ext>
                  </a:extLst>
                </a:gridCol>
              </a:tblGrid>
              <a:tr h="616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191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ПРОБЛЕМЫ</a:t>
                      </a:r>
                      <a:endParaRPr lang="ru-RU" sz="160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8165042"/>
                  </a:ext>
                </a:extLst>
              </a:tr>
              <a:tr h="1076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Время цикла операции плазменной резки деталей в следствии большой номенклатуры металла по толщине и габаритам (</a:t>
                      </a:r>
                      <a:r>
                        <a:rPr lang="ru-RU" sz="1800" b="1" baseline="0" dirty="0" smtClean="0">
                          <a:solidFill>
                            <a:srgbClr val="DC2626"/>
                          </a:solidFill>
                        </a:rPr>
                        <a:t>7 типоразмеров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) составляет </a:t>
                      </a:r>
                      <a:r>
                        <a:rPr lang="ru-RU" sz="1800" b="1" baseline="0" dirty="0" smtClean="0">
                          <a:solidFill>
                            <a:srgbClr val="DC2626"/>
                          </a:solidFill>
                        </a:rPr>
                        <a:t>2 дня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790573"/>
                  </a:ext>
                </a:extLst>
              </a:tr>
              <a:tr h="828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Объем НЗП в КОУ составляет </a:t>
                      </a:r>
                      <a:r>
                        <a:rPr lang="ru-RU" sz="1800" b="1" dirty="0" smtClean="0">
                          <a:solidFill>
                            <a:srgbClr val="E71919"/>
                          </a:solidFill>
                        </a:rPr>
                        <a:t>1200 тонн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в следствии отсутствия последовательности запуска изготовления деталей.</a:t>
                      </a:r>
                      <a:endParaRPr lang="ru-RU" sz="1800" b="1" baseline="0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9434992"/>
                  </a:ext>
                </a:extLst>
              </a:tr>
              <a:tr h="1076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Время на поиск готовых деталей или заготовок составляет 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10-60 мин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., в следствии отсутствия системы складирования деталей между операциями.</a:t>
                      </a:r>
                      <a:endParaRPr lang="ru-RU" sz="1800" b="1" baseline="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444812"/>
                  </a:ext>
                </a:extLst>
              </a:tr>
              <a:tr h="13250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Большое количество потерь из-за ошибок комплектации, выявленных на этапе сборки секции.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До 20% рабочего времени сборщиков КМС в ССУ.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8647655"/>
                  </a:ext>
                </a:extLst>
              </a:tr>
              <a:tr h="1076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Время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разгрузки деталей с плазменных машин на карту составляет  </a:t>
                      </a:r>
                      <a:r>
                        <a:rPr lang="ru-RU" sz="1800" b="1" kern="1200" baseline="0" dirty="0" smtClean="0">
                          <a:solidFill>
                            <a:srgbClr val="DC2626"/>
                          </a:solidFill>
                          <a:latin typeface="+mn-lt"/>
                          <a:ea typeface="+mn-ea"/>
                          <a:cs typeface="+mn-cs"/>
                        </a:rPr>
                        <a:t>90 мин.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, в следствии использования плетеного стального стропа.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88121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78" y="4005328"/>
            <a:ext cx="5616318" cy="4430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362237" y="160397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(БЫЛО)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ятиугольник 27"/>
          <p:cNvSpPr/>
          <p:nvPr/>
        </p:nvSpPr>
        <p:spPr>
          <a:xfrm>
            <a:off x="769496" y="1656942"/>
            <a:ext cx="11549818" cy="1521149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769496" y="1753426"/>
            <a:ext cx="10587887" cy="1057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pPr marL="355600" indent="-355600"/>
            <a:r>
              <a:rPr lang="ru-RU" sz="2400" b="1" dirty="0" smtClean="0">
                <a:solidFill>
                  <a:srgbClr val="002060"/>
                </a:solidFill>
              </a:rPr>
              <a:t>1. Организован </a:t>
            </a:r>
            <a:r>
              <a:rPr lang="ru-RU" sz="2400" b="1" dirty="0">
                <a:solidFill>
                  <a:srgbClr val="002060"/>
                </a:solidFill>
              </a:rPr>
              <a:t>участок изготовления узлов. Время на производство днищевой секции сокращено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3 дня.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2.  Разработаны </a:t>
            </a:r>
            <a:r>
              <a:rPr lang="ru-RU" sz="2400" b="1" dirty="0">
                <a:solidFill>
                  <a:srgbClr val="002060"/>
                </a:solidFill>
              </a:rPr>
              <a:t>стандартные инструментальные шкафчики для сборщиков.</a:t>
            </a:r>
          </a:p>
          <a:p>
            <a:pPr marL="36000" indent="-171450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2060"/>
              </a:solidFill>
            </a:endParaRP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9886" y="4919873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25995"/>
              </p:ext>
            </p:extLst>
          </p:nvPr>
        </p:nvGraphicFramePr>
        <p:xfrm>
          <a:off x="6414448" y="3220053"/>
          <a:ext cx="5904866" cy="635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866">
                  <a:extLst>
                    <a:ext uri="{9D8B030D-6E8A-4147-A177-3AD203B41FA5}">
                      <a16:colId xmlns="" xmlns:a16="http://schemas.microsoft.com/office/drawing/2014/main" val="3885741317"/>
                    </a:ext>
                  </a:extLst>
                </a:gridCol>
              </a:tblGrid>
              <a:tr h="546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baseline="0" dirty="0" smtClean="0">
                          <a:solidFill>
                            <a:srgbClr val="E71919"/>
                          </a:solidFill>
                        </a:rPr>
                        <a:t>ДЕЙСТВИЯ</a:t>
                      </a: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6801952"/>
                  </a:ext>
                </a:extLst>
              </a:tr>
              <a:tr h="138077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Произведен </a:t>
                      </a:r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</a:rPr>
                        <a:t>перераскрой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 карт для возможности подачи комплектации в размере чертежа.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Создан комплектовочного участка для мелких изделий.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Визуализированы потоки подачи комплектующих.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Обозначен вход и выход на каждом рабочем месте.</a:t>
                      </a: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9896955"/>
                  </a:ext>
                </a:extLst>
              </a:tr>
              <a:tr h="163967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Разработаны листы производственного анализа для линии автоматической резки, прессов усилием 500 </a:t>
                      </a:r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</a:rPr>
                        <a:t>тн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., и 100 </a:t>
                      </a:r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</a:rPr>
                        <a:t>тн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Операторы оборудования обучены заполнению листов ПА, ведется учет простоев и подсчет ОЕЕ с дальнейшим разбором причин.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1081841"/>
                  </a:ext>
                </a:extLst>
              </a:tr>
              <a:tr h="112188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Проведено обучение проектных команд методике всеобщего обслуживания оборудования. 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Разработан формат карт ЕТО для автоматической линии резки профиля.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0206290"/>
                  </a:ext>
                </a:extLst>
              </a:tr>
              <a:tr h="693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Проведено обучение проектных команд методике внедрения системы 5С. 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0648765"/>
                  </a:ext>
                </a:extLst>
              </a:tr>
              <a:tr h="693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Обучено инструментам ПС (Вводный курс, 5С, ПА, ППУ) – 6  специалистов, 10 ОПР.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4261906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215968" y="216238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96" y="3438288"/>
            <a:ext cx="4363889" cy="2978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09" t="13147" r="34187" b="20444"/>
          <a:stretch/>
        </p:blipFill>
        <p:spPr>
          <a:xfrm>
            <a:off x="3014361" y="5823380"/>
            <a:ext cx="3049078" cy="3475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80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«Здравоохранение» (4 образца)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7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43" y="2371149"/>
            <a:ext cx="5134650" cy="3360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85" y="6492279"/>
            <a:ext cx="3972027" cy="2749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215968" y="216238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1327" y="1703381"/>
            <a:ext cx="9281240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Производственный анализ на роботизированной линии резки профиля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07" y="2252566"/>
            <a:ext cx="3262728" cy="210575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32583" y="6010538"/>
            <a:ext cx="1028724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Стандарты автономного обслуживания для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автоматической линии резки профиля.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794" y="2845082"/>
            <a:ext cx="2861396" cy="1998545"/>
          </a:xfrm>
          <a:prstGeom prst="rect">
            <a:avLst/>
          </a:prstGeom>
          <a:ln w="22225">
            <a:solidFill>
              <a:srgbClr val="0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236" y="6590705"/>
            <a:ext cx="3587237" cy="256390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47" y="6590705"/>
            <a:ext cx="3557009" cy="26514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Стрелка вправо 9"/>
          <p:cNvSpPr/>
          <p:nvPr/>
        </p:nvSpPr>
        <p:spPr>
          <a:xfrm rot="21080317">
            <a:off x="3281609" y="4040124"/>
            <a:ext cx="5746309" cy="3095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43409" y="4165111"/>
            <a:ext cx="2063385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Диаграмма ОЕЕ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21011830">
            <a:off x="2149033" y="3575356"/>
            <a:ext cx="5988643" cy="3095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071074" y="2463344"/>
            <a:ext cx="1612942" cy="743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Диаграмма </a:t>
            </a:r>
          </a:p>
          <a:p>
            <a:pPr algn="ctr"/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Паретто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459" y="3904903"/>
            <a:ext cx="3278678" cy="1966335"/>
          </a:xfrm>
          <a:prstGeom prst="rect">
            <a:avLst/>
          </a:prstGeom>
          <a:ln w="22225"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122526" y="5056766"/>
            <a:ext cx="2558906" cy="743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Снижение времени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простоев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439420">
            <a:off x="4875412" y="4743170"/>
            <a:ext cx="4700844" cy="4056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939886" y="4919873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5968" y="216238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2806" y="1889534"/>
            <a:ext cx="928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Схема заказа листового металла и профиля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69496" y="2704563"/>
            <a:ext cx="7678898" cy="5919129"/>
            <a:chOff x="1722679" y="2141234"/>
            <a:chExt cx="8554662" cy="710064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79" y="2141234"/>
              <a:ext cx="8554662" cy="2511137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1722679" y="4285618"/>
              <a:ext cx="8417607" cy="4956260"/>
              <a:chOff x="765746" y="2727274"/>
              <a:chExt cx="8417607" cy="4956260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5746" y="5490935"/>
                <a:ext cx="8417607" cy="2192599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5746" y="2727274"/>
                <a:ext cx="8417607" cy="2956844"/>
              </a:xfrm>
              <a:prstGeom prst="rect">
                <a:avLst/>
              </a:prstGeom>
            </p:spPr>
          </p:pic>
        </p:grp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359" y="2947974"/>
            <a:ext cx="3813143" cy="2202090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7297288" y="3508205"/>
            <a:ext cx="229657" cy="339213"/>
            <a:chOff x="9909859" y="7315200"/>
            <a:chExt cx="332896" cy="811369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9919226" y="7315200"/>
              <a:ext cx="0" cy="81136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9919226" y="7315200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9919225" y="8126569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09860" y="7592962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9909859" y="7851058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4379288" y="5554943"/>
            <a:ext cx="229657" cy="339213"/>
            <a:chOff x="9909859" y="7315200"/>
            <a:chExt cx="332896" cy="811369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9919226" y="7315200"/>
              <a:ext cx="0" cy="81136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19226" y="7315200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9919225" y="8126569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9909860" y="7592962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9909859" y="7851058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/>
          <p:nvPr/>
        </p:nvGrpSpPr>
        <p:grpSpPr>
          <a:xfrm>
            <a:off x="5963349" y="5609365"/>
            <a:ext cx="229657" cy="339213"/>
            <a:chOff x="9909859" y="7315200"/>
            <a:chExt cx="332896" cy="811369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9919226" y="7315200"/>
              <a:ext cx="0" cy="81136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9919226" y="7315200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9919225" y="8126569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9909860" y="7592962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9909859" y="7851058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/>
          <p:cNvGrpSpPr/>
          <p:nvPr/>
        </p:nvGrpSpPr>
        <p:grpSpPr>
          <a:xfrm>
            <a:off x="7255955" y="5622404"/>
            <a:ext cx="229657" cy="339213"/>
            <a:chOff x="9909859" y="7315200"/>
            <a:chExt cx="332896" cy="811369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9919226" y="7315200"/>
              <a:ext cx="0" cy="81136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9919226" y="7315200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9919225" y="8126569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9909860" y="7592962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9909859" y="7851058"/>
              <a:ext cx="323529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Выгнутая вверх стрелка 54"/>
          <p:cNvSpPr/>
          <p:nvPr/>
        </p:nvSpPr>
        <p:spPr>
          <a:xfrm rot="180416">
            <a:off x="7449161" y="2748606"/>
            <a:ext cx="2118219" cy="92187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Выгнутая вверх стрелка 55"/>
          <p:cNvSpPr/>
          <p:nvPr/>
        </p:nvSpPr>
        <p:spPr>
          <a:xfrm rot="21101387">
            <a:off x="4357588" y="3959785"/>
            <a:ext cx="4984167" cy="1192244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Выгнутая вверх стрелка 56"/>
          <p:cNvSpPr/>
          <p:nvPr/>
        </p:nvSpPr>
        <p:spPr>
          <a:xfrm rot="20857212">
            <a:off x="5801224" y="4445319"/>
            <a:ext cx="3863386" cy="699821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8" name="Выгнутая вверх стрелка 57"/>
          <p:cNvSpPr/>
          <p:nvPr/>
        </p:nvSpPr>
        <p:spPr>
          <a:xfrm rot="19869674">
            <a:off x="7243331" y="4822081"/>
            <a:ext cx="2231753" cy="550117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309" y="5751983"/>
            <a:ext cx="2244294" cy="22970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384" y="6531831"/>
            <a:ext cx="2444861" cy="292320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49671" y="8990629"/>
            <a:ext cx="2761205" cy="41812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Супермаркет профиля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765746" y="8995494"/>
            <a:ext cx="3924151" cy="41812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Супермаркет листового металла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537138" y="5961617"/>
            <a:ext cx="1842150" cy="303387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2537138" y="6025040"/>
            <a:ext cx="4827057" cy="297910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2537138" y="6042871"/>
            <a:ext cx="3537808" cy="29612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 flipV="1">
            <a:off x="7391905" y="4006332"/>
            <a:ext cx="697597" cy="498916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9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3" y="88900"/>
            <a:ext cx="132556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5403" y="399781"/>
            <a:ext cx="758034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753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улучшений в КОУ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13" y="1419367"/>
            <a:ext cx="12061115" cy="7656393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714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4" name="Пятиугольник 23"/>
          <p:cNvSpPr/>
          <p:nvPr/>
        </p:nvSpPr>
        <p:spPr>
          <a:xfrm>
            <a:off x="559209" y="1434368"/>
            <a:ext cx="11620756" cy="1117763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68391" y="1575176"/>
            <a:ext cx="11900855" cy="1198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pPr marL="176213" indent="-176213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1. Время изготовления панелей на заказ – 2 месяца.</a:t>
            </a:r>
          </a:p>
          <a:p>
            <a:pPr marL="176213" indent="-176213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2. Сверхурочная работа на порталах в месяц  - 2300 ч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425311"/>
              </p:ext>
            </p:extLst>
          </p:nvPr>
        </p:nvGraphicFramePr>
        <p:xfrm>
          <a:off x="7510221" y="2773880"/>
          <a:ext cx="4818009" cy="5695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8009">
                  <a:extLst>
                    <a:ext uri="{9D8B030D-6E8A-4147-A177-3AD203B41FA5}">
                      <a16:colId xmlns="" xmlns:a16="http://schemas.microsoft.com/office/drawing/2014/main" val="688899628"/>
                    </a:ext>
                  </a:extLst>
                </a:gridCol>
              </a:tblGrid>
              <a:tr h="616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191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ПРОБЛЕМЫ</a:t>
                      </a:r>
                      <a:endParaRPr lang="ru-RU" sz="160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8165042"/>
                  </a:ext>
                </a:extLst>
              </a:tr>
              <a:tr h="10766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В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следствии большого количества потерь (поиск комплектующих, транспортировка кассеты с узлами) в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ремя цикла  при изготовлении панели днища на 5 портале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29,3 ча</a:t>
                      </a:r>
                      <a:r>
                        <a:rPr lang="ru-RU" sz="1800" b="1" dirty="0" smtClean="0">
                          <a:solidFill>
                            <a:srgbClr val="DC2626"/>
                          </a:solidFill>
                        </a:rPr>
                        <a:t>с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при времени такта </a:t>
                      </a:r>
                      <a:r>
                        <a:rPr lang="ru-RU" sz="1800" b="1" baseline="0" dirty="0" smtClean="0">
                          <a:solidFill>
                            <a:srgbClr val="00B050"/>
                          </a:solidFill>
                        </a:rPr>
                        <a:t>20 час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</a:rPr>
                        <a:t>Сверхурочная работа – 2300 ч.</a:t>
                      </a:r>
                      <a:endParaRPr lang="ru-RU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790573"/>
                  </a:ext>
                </a:extLst>
              </a:tr>
              <a:tr h="8281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Аварийные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простои 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порталов из-за поломки оборудования до 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</a:rPr>
                        <a:t>48 часов 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в месяц.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9434992"/>
                  </a:ext>
                </a:extLst>
              </a:tr>
              <a:tr h="10766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В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следствии последовательного выполнения ручной и автоматической работы на 2 портале время цикла составляет 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 6,4 часа 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на панель днища, время такта </a:t>
                      </a:r>
                      <a:r>
                        <a:rPr lang="ru-RU" sz="1800" b="1" baseline="0" dirty="0" smtClean="0">
                          <a:solidFill>
                            <a:srgbClr val="00B050"/>
                          </a:solidFill>
                        </a:rPr>
                        <a:t> 4,5 часа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444812"/>
                  </a:ext>
                </a:extLst>
              </a:tr>
              <a:tr h="13250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E71919"/>
                          </a:solidFill>
                        </a:rPr>
                        <a:t>НЗП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  30 т 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в виде деталей или готовых узлов на 1 и 7 порталах</a:t>
                      </a: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864765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09" y="2773880"/>
            <a:ext cx="6546110" cy="477333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215968" y="176168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(БЫЛО)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ятиугольник 27"/>
          <p:cNvSpPr/>
          <p:nvPr/>
        </p:nvSpPr>
        <p:spPr>
          <a:xfrm>
            <a:off x="769496" y="1656943"/>
            <a:ext cx="11549818" cy="1153898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769496" y="1753426"/>
            <a:ext cx="10587887" cy="1057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r>
              <a:rPr lang="ru-RU" sz="2400" b="1" dirty="0">
                <a:solidFill>
                  <a:srgbClr val="002060"/>
                </a:solidFill>
              </a:rPr>
              <a:t>1. Время изготовления панелей на заказ  1,5 месяца.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2. Сверхурочной работы на порталах в месяц – 2000 ч.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9886" y="4919873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05404"/>
              </p:ext>
            </p:extLst>
          </p:nvPr>
        </p:nvGraphicFramePr>
        <p:xfrm>
          <a:off x="6414448" y="3149157"/>
          <a:ext cx="5904866" cy="6301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866">
                  <a:extLst>
                    <a:ext uri="{9D8B030D-6E8A-4147-A177-3AD203B41FA5}">
                      <a16:colId xmlns="" xmlns:a16="http://schemas.microsoft.com/office/drawing/2014/main" val="3885741317"/>
                    </a:ext>
                  </a:extLst>
                </a:gridCol>
              </a:tblGrid>
              <a:tr h="546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baseline="0" dirty="0" smtClean="0">
                          <a:solidFill>
                            <a:srgbClr val="E71919"/>
                          </a:solidFill>
                        </a:rPr>
                        <a:t>ДЕЙСТВИЯ</a:t>
                      </a: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6801952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Реализованы принципы организации рабочей зоны по 5С.</a:t>
                      </a:r>
                      <a:endParaRPr lang="ru-RU" sz="1800" b="1" baseline="300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9896955"/>
                  </a:ext>
                </a:extLst>
              </a:tr>
              <a:tr h="770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Регламентировать комплект поставки мелких деталей  из КОУ (для исключения ошибок комплектации).</a:t>
                      </a:r>
                      <a:endParaRPr lang="ru-RU" sz="1800" b="1" baseline="30000" dirty="0" smtClean="0">
                        <a:solidFill>
                          <a:srgbClr val="E71919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1081841"/>
                  </a:ext>
                </a:extLst>
              </a:tr>
              <a:tr h="226036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Разработана форма бланка «Производственного анализа». 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Персонал порталов обучен методике заполнения бланков.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На каждом портале ведется производственный анализ. На еженедельной основе проводится сбор основных  причин простоев и разработка корректирующих мероприятий.</a:t>
                      </a:r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800" b="1" baseline="30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0206290"/>
                  </a:ext>
                </a:extLst>
              </a:tr>
              <a:tr h="693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Разработаны  карты ЕТО на порталы.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Проведено обучение операторов методике всеобщего обслуживания оборудования.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0648765"/>
                  </a:ext>
                </a:extLst>
              </a:tr>
              <a:tr h="693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Обучено инструментам ПС (Вводный курс, 5С, ПА, ППУ) - 4 специалиста, 12 ОПР.</a:t>
                      </a:r>
                      <a:endParaRPr lang="ru-RU" sz="1800" b="1" baseline="30000" dirty="0">
                        <a:solidFill>
                          <a:srgbClr val="E71919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528062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95" y="2963550"/>
            <a:ext cx="4317659" cy="3013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30" y="5938870"/>
            <a:ext cx="5023646" cy="34779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4097" y="240969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384097" y="240969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14" y="2035850"/>
            <a:ext cx="5150518" cy="3348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91117" y="1512630"/>
            <a:ext cx="928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Производственный анализ на поточной линии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9031" y="2326313"/>
            <a:ext cx="4930452" cy="1069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Заполнение листа производственного</a:t>
            </a:r>
          </a:p>
          <a:p>
            <a:pPr marL="352425" indent="-79375"/>
            <a:r>
              <a:rPr lang="ru-RU" dirty="0" smtClean="0"/>
              <a:t> анализа план/факт, с отметкой </a:t>
            </a:r>
          </a:p>
          <a:p>
            <a:pPr marL="352425" indent="-79375"/>
            <a:r>
              <a:rPr lang="ru-RU" dirty="0"/>
              <a:t> </a:t>
            </a:r>
            <a:r>
              <a:rPr lang="ru-RU" dirty="0" smtClean="0"/>
              <a:t> времени простоев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965" y="4230320"/>
            <a:ext cx="5150518" cy="3416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Стрелка влево 7"/>
          <p:cNvSpPr/>
          <p:nvPr/>
        </p:nvSpPr>
        <p:spPr>
          <a:xfrm rot="21032422">
            <a:off x="2653941" y="3259388"/>
            <a:ext cx="4393897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76514" y="5750753"/>
            <a:ext cx="3450112" cy="7439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Анализ причин простоев </a:t>
            </a:r>
          </a:p>
          <a:p>
            <a:pPr marL="352425"/>
            <a:r>
              <a:rPr lang="ru-RU" dirty="0" smtClean="0"/>
              <a:t>(диаграмма </a:t>
            </a:r>
            <a:r>
              <a:rPr lang="ru-RU" dirty="0" err="1" smtClean="0"/>
              <a:t>Паретто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4" name="Стрелка влево 23"/>
          <p:cNvSpPr/>
          <p:nvPr/>
        </p:nvSpPr>
        <p:spPr>
          <a:xfrm rot="10169492">
            <a:off x="4114592" y="5623941"/>
            <a:ext cx="2964642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14" y="6670264"/>
            <a:ext cx="4513986" cy="2762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370346" y="8167126"/>
            <a:ext cx="2820003" cy="418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План мероприятий</a:t>
            </a:r>
            <a:endParaRPr lang="ru-RU" dirty="0"/>
          </a:p>
        </p:txBody>
      </p:sp>
      <p:sp>
        <p:nvSpPr>
          <p:cNvPr id="27" name="Стрелка влево 26"/>
          <p:cNvSpPr/>
          <p:nvPr/>
        </p:nvSpPr>
        <p:spPr>
          <a:xfrm rot="21032422">
            <a:off x="5089877" y="8245203"/>
            <a:ext cx="2272136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4" name="Пятиугольник 23"/>
          <p:cNvSpPr/>
          <p:nvPr/>
        </p:nvSpPr>
        <p:spPr>
          <a:xfrm>
            <a:off x="559209" y="1513615"/>
            <a:ext cx="11620756" cy="1584910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sp>
        <p:nvSpPr>
          <p:cNvPr id="16" name="TextBox 15"/>
          <p:cNvSpPr txBox="1"/>
          <p:nvPr/>
        </p:nvSpPr>
        <p:spPr>
          <a:xfrm>
            <a:off x="3260288" y="188822"/>
            <a:ext cx="5358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(БЫЛО)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9209" y="1518762"/>
            <a:ext cx="11900855" cy="1581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pPr marL="176213" indent="-176213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Время изготовления днищевой секции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21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рабочих дней.</a:t>
            </a:r>
          </a:p>
          <a:p>
            <a:pPr marL="176213" indent="-176213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2. 29 рабочих мест (13 уникальных мест, 5 универсальных сборочных плит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marL="176213" indent="1588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11 мест для изготовления крышек).</a:t>
            </a:r>
          </a:p>
          <a:p>
            <a:pPr marL="176213" indent="-176213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3. Площадь под изготовление узлов 720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кв.м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28516"/>
              </p:ext>
            </p:extLst>
          </p:nvPr>
        </p:nvGraphicFramePr>
        <p:xfrm>
          <a:off x="7510221" y="3278850"/>
          <a:ext cx="4818009" cy="5697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8009">
                  <a:extLst>
                    <a:ext uri="{9D8B030D-6E8A-4147-A177-3AD203B41FA5}">
                      <a16:colId xmlns="" xmlns:a16="http://schemas.microsoft.com/office/drawing/2014/main" val="688899628"/>
                    </a:ext>
                  </a:extLst>
                </a:gridCol>
              </a:tblGrid>
              <a:tr h="515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191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ПРОБЛЕМЫ</a:t>
                      </a:r>
                      <a:endParaRPr lang="ru-RU" sz="1600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8165042"/>
                  </a:ext>
                </a:extLst>
              </a:tr>
              <a:tr h="5698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Время изготовления узлов для днищевой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секции составляет  </a:t>
                      </a:r>
                      <a:r>
                        <a:rPr lang="ru-RU" sz="1800" b="1" baseline="0" dirty="0" smtClean="0">
                          <a:solidFill>
                            <a:srgbClr val="DC2626"/>
                          </a:solidFill>
                        </a:rPr>
                        <a:t>4 дня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790573"/>
                  </a:ext>
                </a:extLst>
              </a:tr>
              <a:tr h="8141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Суммарная площадь постоянно занятая под изготовление узлов для секций составляет  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720 кв.м.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8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1076166"/>
                  </a:ext>
                </a:extLst>
              </a:tr>
              <a:tr h="13026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Большое количество потерь из-за ошибок комплектации, выявленных на этапе сборки секции.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</a:rPr>
                        <a:t>До 20% рабочего времени сборщиков КМС .</a:t>
                      </a:r>
                      <a:endParaRPr lang="ru-RU" sz="18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9434992"/>
                  </a:ext>
                </a:extLst>
              </a:tr>
              <a:tr h="10583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Потери в цикле  сборщиков, сварщиков, рубщиков при изготовлении секций до </a:t>
                      </a:r>
                      <a:r>
                        <a:rPr lang="ru-RU" sz="1800" b="1" baseline="0" dirty="0" smtClean="0">
                          <a:solidFill>
                            <a:srgbClr val="E71919"/>
                          </a:solidFill>
                        </a:rPr>
                        <a:t>26%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: ожидание окончания работы, лишние перемещения, лишние движения.</a:t>
                      </a:r>
                      <a:endParaRPr lang="ru-RU" sz="1800" b="1" baseline="0" dirty="0">
                        <a:solidFill>
                          <a:srgbClr val="002060"/>
                        </a:solidFill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444812"/>
                  </a:ext>
                </a:extLst>
              </a:tr>
              <a:tr h="1072255">
                <a:tc>
                  <a:txBody>
                    <a:bodyPr/>
                    <a:lstStyle/>
                    <a:p>
                      <a:pPr marL="0" algn="l" defTabSz="3961907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baseline="0" dirty="0" smtClean="0">
                          <a:solidFill>
                            <a:srgbClr val="E71919"/>
                          </a:solidFill>
                          <a:latin typeface="+mn-lt"/>
                          <a:ea typeface="+mn-ea"/>
                          <a:cs typeface="+mn-cs"/>
                        </a:rPr>
                        <a:t>НЗП  2400 т. 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 виде запасов деталей, узлов, панелей после «Поточной Линии» и готовых секций перед  стапелем.</a:t>
                      </a:r>
                      <a:endParaRPr lang="ru-RU" sz="1800" b="1" kern="1200" baseline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57" marR="88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864765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9" y="3314876"/>
            <a:ext cx="6609347" cy="49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ятиугольник 27"/>
          <p:cNvSpPr/>
          <p:nvPr/>
        </p:nvSpPr>
        <p:spPr>
          <a:xfrm>
            <a:off x="639539" y="1490273"/>
            <a:ext cx="12059030" cy="2041313"/>
          </a:xfrm>
          <a:prstGeom prst="homePlate">
            <a:avLst>
              <a:gd name="adj" fmla="val 27889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ctr"/>
          <a:lstStyle/>
          <a:p>
            <a:pPr algn="ctr"/>
            <a:endParaRPr lang="ru-RU" sz="408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0" y="88981"/>
            <a:ext cx="1326173" cy="122964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919226" y="188822"/>
            <a:ext cx="2650020" cy="1129805"/>
            <a:chOff x="5178723" y="613547"/>
            <a:chExt cx="3109555" cy="144777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723" y="613547"/>
              <a:ext cx="1453896" cy="14477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78" y="613547"/>
              <a:ext cx="1431000" cy="1420400"/>
            </a:xfrm>
            <a:prstGeom prst="rect">
              <a:avLst/>
            </a:prstGeom>
          </p:spPr>
        </p:pic>
      </p:grpSp>
      <p:sp>
        <p:nvSpPr>
          <p:cNvPr id="26" name="Прямоугольник 25"/>
          <p:cNvSpPr/>
          <p:nvPr/>
        </p:nvSpPr>
        <p:spPr>
          <a:xfrm>
            <a:off x="769496" y="1554106"/>
            <a:ext cx="10587887" cy="1867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4920" rIns="89840" bIns="44920" rtlCol="0" anchor="t"/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Время </a:t>
            </a:r>
            <a:r>
              <a:rPr lang="ru-RU" sz="2400" b="1" dirty="0">
                <a:solidFill>
                  <a:srgbClr val="002060"/>
                </a:solidFill>
              </a:rPr>
              <a:t>изготовления днищевой секции </a:t>
            </a:r>
            <a:r>
              <a:rPr lang="ru-RU" sz="2400" b="1" dirty="0" smtClean="0">
                <a:solidFill>
                  <a:srgbClr val="002060"/>
                </a:solidFill>
              </a:rPr>
              <a:t>14 </a:t>
            </a:r>
            <a:r>
              <a:rPr lang="ru-RU" sz="2400" b="1" dirty="0">
                <a:solidFill>
                  <a:srgbClr val="002060"/>
                </a:solidFill>
              </a:rPr>
              <a:t>рабочих </a:t>
            </a:r>
            <a:r>
              <a:rPr lang="ru-RU" sz="2400" b="1" dirty="0" smtClean="0">
                <a:solidFill>
                  <a:srgbClr val="002060"/>
                </a:solidFill>
              </a:rPr>
              <a:t>дней </a:t>
            </a:r>
          </a:p>
          <a:p>
            <a:pPr indent="444500"/>
            <a:r>
              <a:rPr lang="ru-RU" sz="2400" b="1" dirty="0" smtClean="0">
                <a:solidFill>
                  <a:srgbClr val="00B050"/>
                </a:solidFill>
              </a:rPr>
              <a:t>(снижение Т.Ц. на 7 дней)</a:t>
            </a:r>
            <a:endParaRPr lang="ru-RU" sz="2400" b="1" dirty="0">
              <a:solidFill>
                <a:srgbClr val="00B050"/>
              </a:solidFill>
            </a:endParaRPr>
          </a:p>
          <a:p>
            <a:pPr marL="273050" indent="-273050"/>
            <a:r>
              <a:rPr lang="ru-RU" sz="2400" b="1" dirty="0">
                <a:solidFill>
                  <a:srgbClr val="002060"/>
                </a:solidFill>
              </a:rPr>
              <a:t>2. 20 рабочих мест (6 уникальных мест, 8 универсальных сборочных плит</a:t>
            </a:r>
            <a:r>
              <a:rPr lang="ru-RU" sz="2400" b="1" dirty="0" smtClean="0">
                <a:solidFill>
                  <a:srgbClr val="002060"/>
                </a:solidFill>
              </a:rPr>
              <a:t>,              </a:t>
            </a:r>
            <a:r>
              <a:rPr lang="ru-RU" sz="2400" b="1" dirty="0">
                <a:solidFill>
                  <a:srgbClr val="002060"/>
                </a:solidFill>
              </a:rPr>
              <a:t>6 мест для изготовления крышек).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3. Площадь под изготовление узлов 240 </a:t>
            </a:r>
            <a:r>
              <a:rPr lang="ru-RU" sz="2400" b="1" dirty="0" err="1">
                <a:solidFill>
                  <a:srgbClr val="002060"/>
                </a:solidFill>
              </a:rPr>
              <a:t>кв.м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9886" y="4919873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5"/>
          <a:stretch/>
        </p:blipFill>
        <p:spPr>
          <a:xfrm>
            <a:off x="639539" y="3967494"/>
            <a:ext cx="4250254" cy="2532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53" y="6895642"/>
            <a:ext cx="4250255" cy="2589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384097" y="240969"/>
            <a:ext cx="53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 22.10.2018г. (СТАЛО)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169" y="3557773"/>
            <a:ext cx="864339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ПЛАН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3683" y="6517794"/>
            <a:ext cx="819840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ФАКТ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3617" y="3914208"/>
            <a:ext cx="96253" cy="56252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3889870" y="8301789"/>
            <a:ext cx="830644" cy="33688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41743" y="7883661"/>
            <a:ext cx="976549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7</a:t>
            </a:r>
            <a:r>
              <a:rPr lang="ru-RU" b="1" dirty="0" smtClean="0">
                <a:solidFill>
                  <a:srgbClr val="FF0000"/>
                </a:solidFill>
              </a:rPr>
              <a:t> дней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616" y="3967494"/>
            <a:ext cx="7524953" cy="551797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70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«МФЦ» (1 образец)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32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42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88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35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4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01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4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1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20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36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1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9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97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37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8509"/>
          <a:ext cx="9144000" cy="6866509"/>
          <a:chOff x="0" y="8509"/>
          <a:chExt cx="9144000" cy="6866509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3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295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«Образование» (8 образцов)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36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13410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259" y="307595"/>
            <a:ext cx="9775748" cy="3106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29"/>
              </a:lnSpc>
            </a:pPr>
            <a:r>
              <a:rPr lang="ru-RU" sz="2800" dirty="0"/>
              <a:t>Лучшая практика НРТК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416797"/>
              </p:ext>
            </p:extLst>
          </p:nvPr>
        </p:nvGraphicFramePr>
        <p:xfrm>
          <a:off x="49694" y="969774"/>
          <a:ext cx="12751906" cy="2855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2822714"/>
                <a:gridCol w="2923525"/>
                <a:gridCol w="3981331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32283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системы хранения курсовых работ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Время поиска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курсовых работ студентов до 2х суток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Время поиска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курсовых работ студентов до 10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Организована система хранения курсовых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работ позволяющая оперативно определить наличие и место хранения в течении 5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pic>
        <p:nvPicPr>
          <p:cNvPr id="3108" name="Picture 36" descr="C:\Гатилов\фото\20180607_13143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2423" y="5002223"/>
            <a:ext cx="5999438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:\Гатилов\фото\20180626_1622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719109" y="6143247"/>
            <a:ext cx="4234072" cy="19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2786349" y="4489912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61934" y="4489912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0" y="5002115"/>
            <a:ext cx="5645632" cy="423422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88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5908024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259" y="307595"/>
            <a:ext cx="9775748" cy="3106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29"/>
              </a:lnSpc>
            </a:pPr>
            <a:r>
              <a:rPr lang="ru-RU" sz="2800" dirty="0"/>
              <a:t>Лучшая практика НРТК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586325"/>
              </p:ext>
            </p:extLst>
          </p:nvPr>
        </p:nvGraphicFramePr>
        <p:xfrm>
          <a:off x="49694" y="969774"/>
          <a:ext cx="12751906" cy="316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2822714"/>
                <a:gridCol w="2923525"/>
                <a:gridCol w="3981331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9202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процесса разработки обучающих программ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разработки обучающей программы до 10 месяцев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разработки обучающей программы до 7 месяцев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Из процесса разработки обучающей программы исключены дублирующие согласования,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созданы электронные справочники и шаблоны.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pic>
        <p:nvPicPr>
          <p:cNvPr id="4098" name="Picture 2" descr="C:\Users\User\Pictures\учитель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" y="4901411"/>
            <a:ext cx="6782433" cy="452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98" y="5103033"/>
            <a:ext cx="6004807" cy="433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786349" y="4489912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061934" y="4489912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24690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Гатилов\фото\20180511_093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50625" y="4755268"/>
            <a:ext cx="3669792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8854920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070" y="32101"/>
            <a:ext cx="9775748" cy="86177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/>
              <a:t>Лучшая практика «Православная гимназия им. Александра Невского»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90892"/>
              </p:ext>
            </p:extLst>
          </p:nvPr>
        </p:nvGraphicFramePr>
        <p:xfrm>
          <a:off x="49694" y="969775"/>
          <a:ext cx="12751906" cy="291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2714"/>
                <a:gridCol w="2520280"/>
                <a:gridCol w="3427581"/>
                <a:gridCol w="3981331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71379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процесса подготовки к лабораторной работе по физике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подготовки к лабораторным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работам (на следующий день) </a:t>
                      </a:r>
                    </a:p>
                    <a:p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180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подготовки к лабораторным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работам (по 10 – 15 минут на урок в течении дня на переменах) </a:t>
                      </a:r>
                    </a:p>
                    <a:p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45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Разработана и внедрена эффективная система комплектования и учета лабораторного оборудования 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2786349" y="3893299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061934" y="3893299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  <p:pic>
        <p:nvPicPr>
          <p:cNvPr id="9222" name="Picture 6" descr="C:\Гатилов\фото\20180504_1406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0661" y="7088647"/>
            <a:ext cx="3584448" cy="23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Гатилов\фото\20180511_09253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22670" y="4881478"/>
            <a:ext cx="3026827" cy="20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Гатилов\фото\20180503_09264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506" y="6658415"/>
            <a:ext cx="3495481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C:\Гатилов\фото\20180419_1515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36"/>
          <a:stretch/>
        </p:blipFill>
        <p:spPr bwMode="auto">
          <a:xfrm>
            <a:off x="2569976" y="4296544"/>
            <a:ext cx="3368074" cy="26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4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2826799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53" y="307595"/>
            <a:ext cx="10604996" cy="3106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29"/>
              </a:lnSpc>
            </a:pPr>
            <a:r>
              <a:rPr lang="ru-RU" sz="2800" dirty="0"/>
              <a:t>Лучшая практика  МБОУ СШ №10 </a:t>
            </a:r>
            <a:r>
              <a:rPr lang="ru-RU" sz="2800" dirty="0" err="1"/>
              <a:t>г.Павлово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786349" y="3792488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061934" y="3792488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411274"/>
              </p:ext>
            </p:extLst>
          </p:nvPr>
        </p:nvGraphicFramePr>
        <p:xfrm>
          <a:off x="49694" y="969775"/>
          <a:ext cx="12751906" cy="291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770"/>
                <a:gridCol w="2520280"/>
                <a:gridCol w="2520280"/>
                <a:gridCol w="4384576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71379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процесса выдачи справки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(АПП и соцзащита)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26 рабочих дней в год на обеспечение справками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учащихся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12 рабочих дней в год на обеспечение справками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учащихся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Формирование справки реализовано на сайте школы. Социальный педагог не готовит бланки справок. 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pic>
        <p:nvPicPr>
          <p:cNvPr id="18436" name="Picture 4" descr="C:\Гатилов\фото\20180426_1506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5" y="4769544"/>
            <a:ext cx="6090144" cy="45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06" y="5002222"/>
            <a:ext cx="6284510" cy="333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1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C:\Гатилов\СШ №10 Павлово\20180426_155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0" y="6010335"/>
            <a:ext cx="4525353" cy="33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3949781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53" y="307595"/>
            <a:ext cx="10604996" cy="3106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29"/>
              </a:lnSpc>
            </a:pPr>
            <a:r>
              <a:rPr lang="ru-RU" sz="2800" dirty="0"/>
              <a:t>Лучшая практика  МБОУ СШ №10 </a:t>
            </a:r>
            <a:r>
              <a:rPr lang="ru-RU" sz="2800" dirty="0" err="1"/>
              <a:t>г.Павлово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786349" y="3792488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061934" y="3792488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42254"/>
              </p:ext>
            </p:extLst>
          </p:nvPr>
        </p:nvGraphicFramePr>
        <p:xfrm>
          <a:off x="49694" y="969775"/>
          <a:ext cx="12751906" cy="291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770"/>
                <a:gridCol w="2520280"/>
                <a:gridCol w="2520280"/>
                <a:gridCol w="4384576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71379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процесса подготовки к уроку «Технология» (мальчики)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20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7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Организация рабочего места позволяет не затрачивать время урока на подготовку к занятию. 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pic>
        <p:nvPicPr>
          <p:cNvPr id="21513" name="Picture 9" descr="C:\Гатилов\фото\20180620_1235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269" y="6413579"/>
            <a:ext cx="3669792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Гатилов\фото\20180620_1235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08" y="4248726"/>
            <a:ext cx="3961789" cy="297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:\Гатилов\СШ №10 Павлово\20180426_1552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5" y="4248726"/>
            <a:ext cx="3584448" cy="26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88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2773796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53" y="32101"/>
            <a:ext cx="10604996" cy="86177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/>
              <a:t>Лучшая практика  «Православная гимназия им. преп. Сергия Радонежского»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035805"/>
              </p:ext>
            </p:extLst>
          </p:nvPr>
        </p:nvGraphicFramePr>
        <p:xfrm>
          <a:off x="49694" y="969775"/>
          <a:ext cx="12751906" cy="291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2714"/>
                <a:gridCol w="3024336"/>
                <a:gridCol w="2923525"/>
                <a:gridCol w="3981331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71379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процесса подготовки к уроку «Технология» (девочки)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подготовки к  уроку «Технология» (девочки)</a:t>
                      </a:r>
                    </a:p>
                    <a:p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20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подготовки к уроку «Технология» (девочки)</a:t>
                      </a:r>
                    </a:p>
                    <a:p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7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Разработана и внедрена эффективная система обеспечения учащихся инструментами и материалами для проведения занятий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2786349" y="3792488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61934" y="3792488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  <p:pic>
        <p:nvPicPr>
          <p:cNvPr id="18" name="Picture 2" descr="C:\Гатилов\фото\20180423_1422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1346" y="4142553"/>
            <a:ext cx="3931637" cy="52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Гатилов\фото\SNV3043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8880" y="4146677"/>
            <a:ext cx="3744409" cy="52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3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893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8546603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53" y="32101"/>
            <a:ext cx="10604996" cy="86177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/>
              <a:t>Лучшая практика  «Православный ДС им. преп. Сергия Радонежского»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945545"/>
              </p:ext>
            </p:extLst>
          </p:nvPr>
        </p:nvGraphicFramePr>
        <p:xfrm>
          <a:off x="49694" y="969774"/>
          <a:ext cx="12751906" cy="316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770"/>
                <a:gridCol w="2520280"/>
                <a:gridCol w="2520280"/>
                <a:gridCol w="4384576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9202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процесса подготовки к занятию по физическому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воспитанию (лыжная подготовка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15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5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Организована система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 хранения лыжного инвентаря (разделение по размерам и возрастным группам), позволяющая снизить трудоемкость экипировки детей для проведения занятий по лыжам.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 bwMode="auto">
          <a:xfrm>
            <a:off x="2786349" y="4288290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9061934" y="4288290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  <p:pic>
        <p:nvPicPr>
          <p:cNvPr id="23" name="Picture 3" descr="C:\Гатилов\Арзамасский ПДС\Photo00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19" y="4890101"/>
            <a:ext cx="5929402" cy="44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User\Pictures\быстрик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2" y="4890101"/>
            <a:ext cx="5695487" cy="30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23958061"/>
              </p:ext>
            </p:extLst>
          </p:nvPr>
        </p:nvGraphicFramePr>
        <p:xfrm>
          <a:off x="2278" y="2320"/>
          <a:ext cx="2267" cy="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" y="2320"/>
                        <a:ext cx="2267" cy="2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259" y="307595"/>
            <a:ext cx="9775748" cy="3106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29"/>
              </a:lnSpc>
            </a:pPr>
            <a:r>
              <a:rPr lang="ru-RU" sz="2800" dirty="0"/>
              <a:t>Лучшая практика НАТТ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4449" y="50"/>
            <a:ext cx="937175" cy="8689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06" y="31237"/>
            <a:ext cx="680928" cy="80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C:\Гатилов\НАТТ\IMG_20180723_14141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674" y="6691032"/>
            <a:ext cx="3674709" cy="27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0" y="868963"/>
            <a:ext cx="128016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 bwMode="auto">
          <a:xfrm>
            <a:off x="2786349" y="3907473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Было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61934" y="3907473"/>
            <a:ext cx="1209734" cy="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429"/>
              </a:lnSpc>
            </a:pPr>
            <a:r>
              <a:rPr lang="ru-RU" sz="2800" dirty="0">
                <a:solidFill>
                  <a:srgbClr val="002960"/>
                </a:solidFill>
              </a:rPr>
              <a:t>Стало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819180"/>
              </p:ext>
            </p:extLst>
          </p:nvPr>
        </p:nvGraphicFramePr>
        <p:xfrm>
          <a:off x="49694" y="969774"/>
          <a:ext cx="12751906" cy="291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770"/>
                <a:gridCol w="2520280"/>
                <a:gridCol w="2721902"/>
                <a:gridCol w="4182954"/>
              </a:tblGrid>
              <a:tr h="1203350"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Наименование проекта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Исходное</a:t>
                      </a:r>
                      <a:r>
                        <a:rPr lang="ru-RU" sz="3500" baseline="0" dirty="0" smtClean="0">
                          <a:solidFill>
                            <a:schemeClr val="tx2"/>
                          </a:solidFill>
                        </a:rPr>
                        <a:t>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Целевое состояние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3500" dirty="0" smtClean="0">
                          <a:solidFill>
                            <a:schemeClr val="tx2"/>
                          </a:solidFill>
                        </a:rPr>
                        <a:t>Полученный результат</a:t>
                      </a:r>
                      <a:endParaRPr lang="ru-RU" sz="35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  <a:tr h="171379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Оптимизация процесса подготовки лабораторных работ по ТО, диагностики и контролю технического состояния а/т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подготовки к  лабораторным работам 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60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ВПП подготовки к  лабораторным работам </a:t>
                      </a:r>
                      <a:r>
                        <a:rPr lang="ru-RU" sz="2000" baseline="0" dirty="0" smtClean="0">
                          <a:solidFill>
                            <a:schemeClr val="tx2"/>
                          </a:solidFill>
                        </a:rPr>
                        <a:t>20 минут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Разработана и внедрена эффективная система обеспечения учащихся инструментами и методическими материалами для проведения занятий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pic>
        <p:nvPicPr>
          <p:cNvPr id="19" name="Picture 17" descr="C:\Гатилов\НАТТ\20180425_10141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78" y="4345334"/>
            <a:ext cx="3669792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C:\Гатилов\НАТТ\IMG_20180723_141140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7060" y="4345334"/>
            <a:ext cx="3844049" cy="51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3" name="Picture 39" descr="C:\Гатилов\фото\новые\20181101_18263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9658"/>
          <a:stretch/>
        </p:blipFill>
        <p:spPr bwMode="auto">
          <a:xfrm>
            <a:off x="5539008" y="4350285"/>
            <a:ext cx="4989232" cy="309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1" name="Picture 47" descr="C:\Гатилов\фото\новые\20181121_09313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54" y="7421691"/>
            <a:ext cx="2781615" cy="20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«Социальная сфера» </a:t>
            </a:r>
            <a:r>
              <a:rPr lang="ru-RU" sz="4000" b="1" dirty="0" smtClean="0"/>
              <a:t>(3 </a:t>
            </a:r>
            <a:r>
              <a:rPr lang="ru-RU" sz="4000" b="1" dirty="0" smtClean="0"/>
              <a:t>образца)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37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16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57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94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«Прочие» (1 образец)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45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07040" y="7702369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964" dirty="0"/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Прямоугольник 1026"/>
          <p:cNvSpPr/>
          <p:nvPr/>
        </p:nvSpPr>
        <p:spPr>
          <a:xfrm>
            <a:off x="1616740" y="137268"/>
            <a:ext cx="8391030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60" b="1" i="1" dirty="0">
                <a:solidFill>
                  <a:schemeClr val="tx2"/>
                </a:solidFill>
              </a:rPr>
              <a:t>«Оптимизация процесса обеспечения полноценным питанием детей в возрасте до трех лет через специальные пункты питания (молочные кухни) в городском округе город Нижний Новгород»</a:t>
            </a:r>
            <a:endParaRPr lang="ru-RU" sz="1960" dirty="0">
              <a:solidFill>
                <a:schemeClr val="tx2"/>
              </a:solidFill>
            </a:endParaRPr>
          </a:p>
        </p:txBody>
      </p:sp>
      <p:pic>
        <p:nvPicPr>
          <p:cNvPr id="1283" name="Picture 259" descr="C:\Users\user\Downloads\20181128_1332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05" y="7373772"/>
            <a:ext cx="3021021" cy="2265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9" y="7509130"/>
            <a:ext cx="3384051" cy="2116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90" y="7408319"/>
            <a:ext cx="2723644" cy="2231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42392" y="3645893"/>
            <a:ext cx="3535694" cy="2723514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1. Организация эффективного межведомственного взаимодействия</a:t>
            </a:r>
          </a:p>
          <a:p>
            <a:pPr algn="ctr"/>
            <a:endParaRPr lang="ru-RU" sz="20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23929490"/>
              </p:ext>
            </p:extLst>
          </p:nvPr>
        </p:nvGraphicFramePr>
        <p:xfrm>
          <a:off x="2101300" y="1976097"/>
          <a:ext cx="8534399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218638" y="2407877"/>
            <a:ext cx="250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Было: 9 дней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Стало: </a:t>
            </a:r>
            <a:r>
              <a:rPr lang="ru-RU" sz="2800" b="1" dirty="0">
                <a:solidFill>
                  <a:srgbClr val="00B050"/>
                </a:solidFill>
              </a:rPr>
              <a:t>2 дня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44043" y="2407877"/>
            <a:ext cx="2544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Было: 23 дня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Стало: </a:t>
            </a:r>
            <a:r>
              <a:rPr lang="ru-RU" sz="2800" b="1" dirty="0">
                <a:solidFill>
                  <a:srgbClr val="00B050"/>
                </a:solidFill>
              </a:rPr>
              <a:t>13 дней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31041" y="6472669"/>
            <a:ext cx="295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Было: 120 мин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Стало: </a:t>
            </a:r>
            <a:r>
              <a:rPr lang="ru-RU" sz="2800" b="1" dirty="0">
                <a:solidFill>
                  <a:srgbClr val="00B050"/>
                </a:solidFill>
              </a:rPr>
              <a:t>15 мин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8890" y="6472669"/>
            <a:ext cx="3098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Было: 7 визитов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Стало: </a:t>
            </a:r>
            <a:r>
              <a:rPr lang="ru-RU" sz="2800" b="1" dirty="0">
                <a:solidFill>
                  <a:srgbClr val="00B050"/>
                </a:solidFill>
              </a:rPr>
              <a:t>2 визита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649595" y="2423525"/>
            <a:ext cx="303416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8016" tIns="64008" rIns="128016" bIns="64008" numCol="1" anchor="ctr" anchorCtr="0" compatLnSpc="1">
            <a:prstTxWarp prst="textNoShape">
              <a:avLst/>
            </a:prstTxWarp>
            <a:spAutoFit/>
          </a:bodyPr>
          <a:lstStyle/>
          <a:p>
            <a:pPr defTabSz="1280160" fontAlgn="base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2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649595" y="2423525"/>
            <a:ext cx="303416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8016" tIns="64008" rIns="128016" bIns="64008" numCol="1" anchor="ctr" anchorCtr="0" compatLnSpc="1">
            <a:prstTxWarp prst="textNoShape">
              <a:avLst/>
            </a:prstTxWarp>
            <a:spAutoFit/>
          </a:bodyPr>
          <a:lstStyle/>
          <a:p>
            <a:pPr defTabSz="1280160" fontAlgn="base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2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Облако 34"/>
          <p:cNvSpPr/>
          <p:nvPr/>
        </p:nvSpPr>
        <p:spPr>
          <a:xfrm>
            <a:off x="9069435" y="3567273"/>
            <a:ext cx="3535694" cy="2723514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2.  Повышение уровня и качества информирования клиентов об услуге.</a:t>
            </a:r>
          </a:p>
          <a:p>
            <a:pPr algn="ctr"/>
            <a:endParaRPr lang="ru-RU" sz="1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-10584" y="1309008"/>
            <a:ext cx="128121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ЦЕЛЬ: – удовлетворенность граждан качеством и сроками оказания услуг, эффективность при минимальных затратах</a:t>
            </a:r>
          </a:p>
          <a:p>
            <a:pPr algn="just"/>
            <a:endParaRPr lang="ru-RU" sz="2000" b="1" cap="all" dirty="0">
              <a:solidFill>
                <a:schemeClr val="accent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508" y="7373772"/>
            <a:ext cx="1639051" cy="2227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2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2683960"/>
            <a:ext cx="12801600" cy="46047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Центр </a:t>
            </a:r>
            <a:r>
              <a:rPr lang="ru-RU" sz="4000" b="1" dirty="0" smtClean="0"/>
              <a:t>компетенций:</a:t>
            </a:r>
            <a:br>
              <a:rPr lang="ru-RU" sz="4000" b="1" dirty="0" smtClean="0"/>
            </a:br>
            <a:r>
              <a:rPr lang="ru-RU" sz="4000" b="1" dirty="0" smtClean="0"/>
              <a:t> «Стройка» (1 образец)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7040" y="7500747"/>
            <a:ext cx="1872615" cy="1414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ru-RU" sz="2520" dirty="0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"/>
            <a:ext cx="12801600" cy="1520190"/>
            <a:chOff x="0" y="1"/>
            <a:chExt cx="9144000" cy="10858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1"/>
              <a:ext cx="91440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160"/>
              <a:endParaRPr lang="ru-RU" sz="252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8" descr="C:\Users\Андрей\Documents\1-Работа и Бизнес\РОСАТОМ\ПСР\2-ВОВОЛЕЧЕННОСТЬ ИДЕОЛОГИЯ МОТИВАЦИЯ ЦЕННОСТИ\Бренд ПСР\Логотип с текстом.bmp">
              <a:extLst>
                <a:ext uri="{FF2B5EF4-FFF2-40B4-BE49-F238E27FC236}">
                  <a16:creationId xmlns="" xmlns:a16="http://schemas.microsoft.com/office/drawing/2014/main" id="{6BD7CFE5-850A-4916-815A-F6CA34622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62" y="147822"/>
              <a:ext cx="936596" cy="65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s://huntmap.ru/wp-content/uploads/2012/11/Coat_of_arms_of_Nizhny_Novgorod_Region.svg-1.png">
              <a:extLst>
                <a:ext uri="{FF2B5EF4-FFF2-40B4-BE49-F238E27FC236}">
                  <a16:creationId xmlns="" xmlns:a16="http://schemas.microsoft.com/office/drawing/2014/main" id="{7672CB9B-DD03-481B-BBBA-02BA23776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407" y="19287"/>
              <a:ext cx="861142" cy="88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838" y="12692"/>
              <a:ext cx="774900" cy="885600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44462" y="935006"/>
              <a:ext cx="84786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6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3875" y="264096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sp>
        <p:nvSpPr>
          <p:cNvPr id="12" name="Заголовок 8"/>
          <p:cNvSpPr txBox="1">
            <a:spLocks noGrp="1"/>
          </p:cNvSpPr>
          <p:nvPr>
            <p:ph type="title"/>
          </p:nvPr>
        </p:nvSpPr>
        <p:spPr>
          <a:xfrm>
            <a:off x="425427" y="353654"/>
            <a:ext cx="53185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Инструменты</a:t>
            </a:r>
            <a:b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ПСР-инжиниринга</a:t>
            </a:r>
            <a:endParaRPr lang="en-US" sz="33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22310" r="-25310" b="12940"/>
          <a:stretch/>
        </p:blipFill>
        <p:spPr>
          <a:xfrm>
            <a:off x="263993" y="3065752"/>
            <a:ext cx="6566074" cy="1946910"/>
          </a:xfrm>
          <a:custGeom>
            <a:avLst/>
            <a:gdLst>
              <a:gd name="connsiteX0" fmla="*/ 3868334 w 6253404"/>
              <a:gd name="connsiteY0" fmla="*/ 0 h 1390650"/>
              <a:gd name="connsiteX1" fmla="*/ 6253404 w 6253404"/>
              <a:gd name="connsiteY1" fmla="*/ 0 h 1390650"/>
              <a:gd name="connsiteX2" fmla="*/ 6253404 w 6253404"/>
              <a:gd name="connsiteY2" fmla="*/ 1390650 h 1390650"/>
              <a:gd name="connsiteX3" fmla="*/ 3853767 w 6253404"/>
              <a:gd name="connsiteY3" fmla="*/ 1390650 h 1390650"/>
              <a:gd name="connsiteX4" fmla="*/ 3853767 w 6253404"/>
              <a:gd name="connsiteY4" fmla="*/ 525103 h 1390650"/>
              <a:gd name="connsiteX5" fmla="*/ 3868334 w 6253404"/>
              <a:gd name="connsiteY5" fmla="*/ 525103 h 1390650"/>
              <a:gd name="connsiteX6" fmla="*/ 0 w 6253404"/>
              <a:gd name="connsiteY6" fmla="*/ 0 h 1390650"/>
              <a:gd name="connsiteX7" fmla="*/ 3843729 w 6253404"/>
              <a:gd name="connsiteY7" fmla="*/ 0 h 1390650"/>
              <a:gd name="connsiteX8" fmla="*/ 3747308 w 6253404"/>
              <a:gd name="connsiteY8" fmla="*/ 443096 h 1390650"/>
              <a:gd name="connsiteX9" fmla="*/ 2848140 w 6253404"/>
              <a:gd name="connsiteY9" fmla="*/ 1390650 h 1390650"/>
              <a:gd name="connsiteX10" fmla="*/ 0 w 6253404"/>
              <a:gd name="connsiteY10" fmla="*/ 139065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53404" h="1390650">
                <a:moveTo>
                  <a:pt x="3868334" y="0"/>
                </a:moveTo>
                <a:lnTo>
                  <a:pt x="6253404" y="0"/>
                </a:lnTo>
                <a:lnTo>
                  <a:pt x="6253404" y="1390650"/>
                </a:lnTo>
                <a:lnTo>
                  <a:pt x="3853767" y="1390650"/>
                </a:lnTo>
                <a:lnTo>
                  <a:pt x="3853767" y="525103"/>
                </a:lnTo>
                <a:lnTo>
                  <a:pt x="3868334" y="525103"/>
                </a:lnTo>
                <a:close/>
                <a:moveTo>
                  <a:pt x="0" y="0"/>
                </a:moveTo>
                <a:lnTo>
                  <a:pt x="3843729" y="0"/>
                </a:lnTo>
                <a:lnTo>
                  <a:pt x="3747308" y="443096"/>
                </a:lnTo>
                <a:lnTo>
                  <a:pt x="2848140" y="1390650"/>
                </a:lnTo>
                <a:lnTo>
                  <a:pt x="0" y="1390650"/>
                </a:lnTo>
                <a:close/>
              </a:path>
            </a:pathLst>
          </a:custGeom>
        </p:spPr>
      </p:pic>
      <p:pic>
        <p:nvPicPr>
          <p:cNvPr id="18" name="Picture 2" descr="C:\Users\shcherbakov\Desktop\ScreenCli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5" t="11877" r="45976" b="4604"/>
          <a:stretch/>
        </p:blipFill>
        <p:spPr bwMode="auto">
          <a:xfrm>
            <a:off x="1774963" y="5054036"/>
            <a:ext cx="1033005" cy="11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1411" t="8745" r="3995" b="11153"/>
          <a:stretch/>
        </p:blipFill>
        <p:spPr>
          <a:xfrm rot="16200000">
            <a:off x="4044046" y="3939659"/>
            <a:ext cx="6356893" cy="227093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00911" y="1776264"/>
            <a:ext cx="8157049" cy="6502202"/>
          </a:xfrm>
          <a:prstGeom prst="rect">
            <a:avLst/>
          </a:prstGeom>
          <a:noFill/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5390" r="5962"/>
          <a:stretch/>
        </p:blipFill>
        <p:spPr>
          <a:xfrm>
            <a:off x="1118484" y="2942622"/>
            <a:ext cx="4999819" cy="5200605"/>
          </a:xfrm>
          <a:custGeom>
            <a:avLst/>
            <a:gdLst>
              <a:gd name="connsiteX0" fmla="*/ 4355537 w 5887157"/>
              <a:gd name="connsiteY0" fmla="*/ 0 h 4592683"/>
              <a:gd name="connsiteX1" fmla="*/ 5887157 w 5887157"/>
              <a:gd name="connsiteY1" fmla="*/ 0 h 4592683"/>
              <a:gd name="connsiteX2" fmla="*/ 5887157 w 5887157"/>
              <a:gd name="connsiteY2" fmla="*/ 4592683 h 4592683"/>
              <a:gd name="connsiteX3" fmla="*/ 0 w 5887157"/>
              <a:gd name="connsiteY3" fmla="*/ 4592683 h 4592683"/>
              <a:gd name="connsiteX4" fmla="*/ 3666044 w 5887157"/>
              <a:gd name="connsiteY4" fmla="*/ 671021 h 4592683"/>
              <a:gd name="connsiteX5" fmla="*/ 3818099 w 5887157"/>
              <a:gd name="connsiteY5" fmla="*/ 4459 h 459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7157" h="4592683">
                <a:moveTo>
                  <a:pt x="4355537" y="0"/>
                </a:moveTo>
                <a:lnTo>
                  <a:pt x="5887157" y="0"/>
                </a:lnTo>
                <a:lnTo>
                  <a:pt x="5887157" y="4592683"/>
                </a:lnTo>
                <a:lnTo>
                  <a:pt x="0" y="4592683"/>
                </a:lnTo>
                <a:lnTo>
                  <a:pt x="3666044" y="671021"/>
                </a:lnTo>
                <a:lnTo>
                  <a:pt x="3818099" y="4459"/>
                </a:lnTo>
                <a:close/>
              </a:path>
            </a:pathLst>
          </a:cu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12378" t="8148" r="53858" b="14259"/>
          <a:stretch/>
        </p:blipFill>
        <p:spPr>
          <a:xfrm>
            <a:off x="261441" y="5171067"/>
            <a:ext cx="1493520" cy="2574208"/>
          </a:xfrm>
          <a:custGeom>
            <a:avLst/>
            <a:gdLst>
              <a:gd name="connsiteX0" fmla="*/ 0 w 1422400"/>
              <a:gd name="connsiteY0" fmla="*/ 0 h 1838720"/>
              <a:gd name="connsiteX1" fmla="*/ 1422400 w 1422400"/>
              <a:gd name="connsiteY1" fmla="*/ 0 h 1838720"/>
              <a:gd name="connsiteX2" fmla="*/ 1422400 w 1422400"/>
              <a:gd name="connsiteY2" fmla="*/ 1420577 h 1838720"/>
              <a:gd name="connsiteX3" fmla="*/ 1032475 w 1422400"/>
              <a:gd name="connsiteY3" fmla="*/ 1838720 h 1838720"/>
              <a:gd name="connsiteX4" fmla="*/ 0 w 1422400"/>
              <a:gd name="connsiteY4" fmla="*/ 1838720 h 183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400" h="1838720">
                <a:moveTo>
                  <a:pt x="0" y="0"/>
                </a:moveTo>
                <a:lnTo>
                  <a:pt x="1422400" y="0"/>
                </a:lnTo>
                <a:lnTo>
                  <a:pt x="1422400" y="1420577"/>
                </a:lnTo>
                <a:lnTo>
                  <a:pt x="1032475" y="1838720"/>
                </a:lnTo>
                <a:lnTo>
                  <a:pt x="0" y="1838720"/>
                </a:lnTo>
                <a:close/>
              </a:path>
            </a:pathLst>
          </a:custGeom>
        </p:spPr>
      </p:pic>
      <p:grpSp>
        <p:nvGrpSpPr>
          <p:cNvPr id="4" name="Группа 3"/>
          <p:cNvGrpSpPr/>
          <p:nvPr/>
        </p:nvGrpSpPr>
        <p:grpSpPr>
          <a:xfrm>
            <a:off x="8580599" y="1380858"/>
            <a:ext cx="3953616" cy="3189931"/>
            <a:chOff x="8175471" y="798916"/>
            <a:chExt cx="3765349" cy="2278522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8175471" y="798916"/>
              <a:ext cx="3701388" cy="2278522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6240" y="850659"/>
              <a:ext cx="3532401" cy="5825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>
                  <a:latin typeface="Century Gothic" panose="020B0502020202020204" pitchFamily="34" charset="0"/>
                </a:rPr>
                <a:t>Фабрика процессов </a:t>
              </a:r>
            </a:p>
            <a:p>
              <a:pPr algn="ctr"/>
              <a:r>
                <a:rPr lang="ru-RU" sz="1400" dirty="0">
                  <a:latin typeface="Century Gothic" panose="020B0502020202020204" pitchFamily="34" charset="0"/>
                </a:rPr>
                <a:t>имитация реальных условий производства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288160" y="1538555"/>
              <a:ext cx="3652660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03250" indent="-403250">
                <a:spcAft>
                  <a:spcPts val="1411"/>
                </a:spcAft>
                <a:buFont typeface="Wingdings" panose="05000000000000000000" pitchFamily="2" charset="2"/>
                <a:buChar char="§"/>
              </a:pPr>
              <a:r>
                <a:rPr lang="ru-RU" sz="1900" dirty="0">
                  <a:latin typeface="Century Gothic" panose="020B0502020202020204" pitchFamily="34" charset="0"/>
                </a:rPr>
                <a:t>"Строитель"</a:t>
              </a:r>
            </a:p>
            <a:p>
              <a:pPr marL="403250" indent="-403250">
                <a:spcAft>
                  <a:spcPts val="1411"/>
                </a:spcAft>
                <a:buFont typeface="Wingdings" panose="05000000000000000000" pitchFamily="2" charset="2"/>
                <a:buChar char="§"/>
              </a:pPr>
              <a:r>
                <a:rPr lang="ru-RU" sz="1900" dirty="0">
                  <a:latin typeface="Century Gothic" panose="020B0502020202020204" pitchFamily="34" charset="0"/>
                </a:rPr>
                <a:t>"</a:t>
              </a:r>
              <a:r>
                <a:rPr lang="ru-RU" sz="1900" dirty="0" err="1">
                  <a:latin typeface="Century Gothic" panose="020B0502020202020204" pitchFamily="34" charset="0"/>
                </a:rPr>
                <a:t>Тепломонтажник</a:t>
              </a:r>
              <a:r>
                <a:rPr lang="ru-RU" sz="1900" dirty="0">
                  <a:latin typeface="Century Gothic" panose="020B0502020202020204" pitchFamily="34" charset="0"/>
                </a:rPr>
                <a:t>"</a:t>
              </a:r>
            </a:p>
            <a:p>
              <a:pPr marL="403250" indent="-403250">
                <a:spcAft>
                  <a:spcPts val="1411"/>
                </a:spcAft>
                <a:buFont typeface="Wingdings" panose="05000000000000000000" pitchFamily="2" charset="2"/>
                <a:buChar char="§"/>
              </a:pPr>
              <a:r>
                <a:rPr lang="ru-RU" sz="1900" dirty="0">
                  <a:latin typeface="Century Gothic" panose="020B0502020202020204" pitchFamily="34" charset="0"/>
                </a:rPr>
                <a:t>"Последний планировщик"</a:t>
              </a:r>
            </a:p>
            <a:p>
              <a:pPr marL="403250" indent="-403250">
                <a:spcAft>
                  <a:spcPts val="1411"/>
                </a:spcAft>
                <a:buFont typeface="Wingdings" panose="05000000000000000000" pitchFamily="2" charset="2"/>
                <a:buChar char="§"/>
              </a:pPr>
              <a:r>
                <a:rPr lang="ru-RU" sz="1900" dirty="0">
                  <a:latin typeface="Century Gothic" panose="020B0502020202020204" pitchFamily="34" charset="0"/>
                </a:rPr>
                <a:t>"Система 5С в офисе"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25426" y="1877076"/>
            <a:ext cx="5597332" cy="9857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7533" tIns="53767" rIns="107533" bIns="53767" rtlCol="0">
            <a:spAutoFit/>
          </a:bodyPr>
          <a:lstStyle/>
          <a:p>
            <a:pPr algn="ctr"/>
            <a:r>
              <a:rPr lang="ru-RU" sz="1900" b="1" dirty="0">
                <a:latin typeface="Century Gothic" panose="020B0502020202020204" pitchFamily="34" charset="0"/>
              </a:rPr>
              <a:t>Пилотная площадка на базе ГБПОУ "</a:t>
            </a:r>
            <a:r>
              <a:rPr lang="ru-RU" sz="1900" b="1" dirty="0" err="1">
                <a:latin typeface="Century Gothic" panose="020B0502020202020204" pitchFamily="34" charset="0"/>
              </a:rPr>
              <a:t>Перевозский</a:t>
            </a:r>
            <a:r>
              <a:rPr lang="ru-RU" sz="1900" b="1" dirty="0">
                <a:latin typeface="Century Gothic" panose="020B0502020202020204" pitchFamily="34" charset="0"/>
              </a:rPr>
              <a:t> строительный колледж"</a:t>
            </a:r>
          </a:p>
          <a:p>
            <a:pPr algn="ctr"/>
            <a:r>
              <a:rPr lang="ru-RU" sz="1900" dirty="0">
                <a:latin typeface="Century Gothic" panose="020B0502020202020204" pitchFamily="34" charset="0"/>
              </a:rPr>
              <a:t>"ПСР-образец"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580598" y="5088535"/>
            <a:ext cx="3886457" cy="3189931"/>
            <a:chOff x="8175471" y="3271726"/>
            <a:chExt cx="3701388" cy="2278522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8175471" y="3271726"/>
              <a:ext cx="3701388" cy="2278522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3818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56240" y="3323469"/>
              <a:ext cx="3532401" cy="483649"/>
            </a:xfrm>
            <a:prstGeom prst="rect">
              <a:avLst/>
            </a:prstGeom>
            <a:solidFill>
              <a:srgbClr val="72304C"/>
            </a:solidFill>
            <a:ln>
              <a:solidFill>
                <a:srgbClr val="381826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>
                  <a:latin typeface="Century Gothic" panose="020B0502020202020204" pitchFamily="34" charset="0"/>
                </a:rPr>
                <a:t>Цифровая платформа</a:t>
              </a:r>
              <a:r>
                <a:rPr lang="en-US" sz="1900" b="1" dirty="0">
                  <a:latin typeface="Century Gothic" panose="020B0502020202020204" pitchFamily="34" charset="0"/>
                </a:rPr>
                <a:t> MULTI-D</a:t>
              </a:r>
              <a:r>
                <a:rPr lang="ru-RU" sz="1900" b="1" dirty="0">
                  <a:latin typeface="Century Gothic" panose="020B0502020202020204" pitchFamily="34" charset="0"/>
                </a:rPr>
                <a:t> </a:t>
              </a:r>
              <a:endParaRPr lang="ru-RU" sz="14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026" name="Picture 2" descr="http://www.atomic-energy.ru/files/images/2017/09/5792_multi-d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022" y="6312769"/>
            <a:ext cx="2328404" cy="187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27078" y="5629863"/>
            <a:ext cx="3793829" cy="754915"/>
          </a:xfrm>
          <a:prstGeom prst="rect">
            <a:avLst/>
          </a:prstGeom>
        </p:spPr>
        <p:txBody>
          <a:bodyPr wrap="square" lIns="107533" tIns="53767" rIns="107533" bIns="53767">
            <a:spAutoFit/>
          </a:bodyPr>
          <a:lstStyle/>
          <a:p>
            <a:pPr algn="just"/>
            <a:r>
              <a:rPr lang="ru-RU" sz="1400" dirty="0">
                <a:latin typeface="Century Gothic" panose="020B0502020202020204" pitchFamily="34" charset="0"/>
              </a:rPr>
              <a:t>Эффективное управление всеми этапами жизненного цикла объектов капитального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960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281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607" y="269542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8545859" y="1302703"/>
            <a:ext cx="3752397" cy="6255024"/>
            <a:chOff x="5924911" y="873581"/>
            <a:chExt cx="3573711" cy="4467874"/>
          </a:xfrm>
        </p:grpSpPr>
        <p:cxnSp>
          <p:nvCxnSpPr>
            <p:cNvPr id="30" name="Соединительная линия уступом 29"/>
            <p:cNvCxnSpPr/>
            <p:nvPr/>
          </p:nvCxnSpPr>
          <p:spPr>
            <a:xfrm rot="16200000" flipH="1">
              <a:off x="5513834" y="1429386"/>
              <a:ext cx="4395865" cy="3428272"/>
            </a:xfrm>
            <a:prstGeom prst="bentConnector3">
              <a:avLst>
                <a:gd name="adj1" fmla="val 107420"/>
              </a:avLst>
            </a:prstGeom>
            <a:ln w="127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5924911" y="873581"/>
              <a:ext cx="144016" cy="1440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9354606" y="5197439"/>
              <a:ext cx="144016" cy="144016"/>
            </a:xfrm>
            <a:prstGeom prst="ellips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6592079" y="1268968"/>
              <a:ext cx="2128483" cy="593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Организация</a:t>
              </a:r>
            </a:p>
            <a:p>
              <a:pPr algn="ctr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обучения</a:t>
              </a: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6301838" y="2236120"/>
              <a:ext cx="278611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36042" indent="-336042" algn="just">
                <a:spcAft>
                  <a:spcPts val="1411"/>
                </a:spcAft>
                <a:buFontTx/>
                <a:buChar char="-"/>
              </a:pPr>
              <a:r>
                <a:rPr lang="ru-RU" sz="1900" dirty="0">
                  <a:latin typeface="Century Gothic" panose="020B0502020202020204" pitchFamily="34" charset="0"/>
                </a:rPr>
                <a:t>Централизованные курсы</a:t>
              </a:r>
            </a:p>
            <a:p>
              <a:pPr marL="336042" indent="-336042" algn="just">
                <a:spcAft>
                  <a:spcPts val="1411"/>
                </a:spcAft>
                <a:buFontTx/>
                <a:buChar char="-"/>
              </a:pPr>
              <a:r>
                <a:rPr lang="ru-RU" sz="1900" dirty="0">
                  <a:latin typeface="Century Gothic" panose="020B0502020202020204" pitchFamily="34" charset="0"/>
                </a:rPr>
                <a:t>Обучение в процессе наставничества</a:t>
              </a:r>
            </a:p>
            <a:p>
              <a:pPr algn="just">
                <a:spcAft>
                  <a:spcPts val="1411"/>
                </a:spcAft>
              </a:pPr>
              <a:endParaRPr lang="ru-RU" sz="19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Заголовок 8"/>
          <p:cNvSpPr txBox="1">
            <a:spLocks/>
          </p:cNvSpPr>
          <p:nvPr/>
        </p:nvSpPr>
        <p:spPr>
          <a:xfrm>
            <a:off x="689436" y="462555"/>
            <a:ext cx="5318528" cy="1022681"/>
          </a:xfrm>
          <a:prstGeom prst="rect">
            <a:avLst/>
          </a:prstGeom>
          <a:noFill/>
        </p:spPr>
        <p:txBody>
          <a:bodyPr vert="horz" wrap="square" lIns="107533" tIns="53767" rIns="107533" bIns="53767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Система</a:t>
            </a:r>
          </a:p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обучения ПСР</a:t>
            </a:r>
            <a:endParaRPr lang="en-US" sz="33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76520" y="1776264"/>
            <a:ext cx="3686215" cy="6351106"/>
            <a:chOff x="599747" y="1268760"/>
            <a:chExt cx="3510681" cy="453650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99747" y="1268760"/>
              <a:ext cx="3510681" cy="4536504"/>
              <a:chOff x="771534" y="1655436"/>
              <a:chExt cx="3510681" cy="4536504"/>
            </a:xfrm>
          </p:grpSpPr>
          <p:cxnSp>
            <p:nvCxnSpPr>
              <p:cNvPr id="4" name="Соединительная линия уступом 3"/>
              <p:cNvCxnSpPr>
                <a:stCxn id="5" idx="4"/>
              </p:cNvCxnSpPr>
              <p:nvPr/>
            </p:nvCxnSpPr>
            <p:spPr>
              <a:xfrm rot="5400000">
                <a:off x="-437309" y="3080303"/>
                <a:ext cx="4269677" cy="1707974"/>
              </a:xfrm>
              <a:prstGeom prst="bentConnector3">
                <a:avLst>
                  <a:gd name="adj1" fmla="val 12018"/>
                </a:avLst>
              </a:prstGeom>
              <a:ln w="12700">
                <a:solidFill>
                  <a:srgbClr val="0D68A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Овал 4"/>
              <p:cNvSpPr/>
              <p:nvPr/>
            </p:nvSpPr>
            <p:spPr>
              <a:xfrm>
                <a:off x="2479508" y="1655436"/>
                <a:ext cx="144016" cy="144016"/>
              </a:xfrm>
              <a:prstGeom prst="ellipse">
                <a:avLst/>
              </a:prstGeom>
              <a:solidFill>
                <a:srgbClr val="0D68AE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771534" y="6047924"/>
                <a:ext cx="144016" cy="144016"/>
              </a:xfrm>
              <a:prstGeom prst="ellipse">
                <a:avLst/>
              </a:prstGeom>
              <a:ln w="12700">
                <a:solidFill>
                  <a:srgbClr val="0D68AE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1696950" y="3863827"/>
                <a:ext cx="1691552" cy="1691552"/>
              </a:xfrm>
              <a:prstGeom prst="ellipse">
                <a:avLst/>
              </a:prstGeom>
              <a:ln w="19050">
                <a:solidFill>
                  <a:srgbClr val="0D68AE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820816" y="2582754"/>
                <a:ext cx="3461399" cy="857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Тренерский состав</a:t>
                </a:r>
              </a:p>
              <a:p>
                <a:pPr algn="ctr"/>
                <a:r>
                  <a:rPr lang="ru-RU" sz="2400" b="1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(сертифицированные преподаватели)</a:t>
                </a:r>
                <a:endParaRPr lang="ru-RU" sz="24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951" y="3529289"/>
              <a:ext cx="1587275" cy="1587275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4039091" y="1764494"/>
            <a:ext cx="3828713" cy="6643381"/>
            <a:chOff x="3861457" y="1261777"/>
            <a:chExt cx="3646393" cy="4745272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3861457" y="1261777"/>
              <a:ext cx="3646393" cy="4745272"/>
              <a:chOff x="3817759" y="934096"/>
              <a:chExt cx="3646393" cy="4745272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3817759" y="934096"/>
                <a:ext cx="3646393" cy="4504486"/>
                <a:chOff x="4543041" y="1320772"/>
                <a:chExt cx="3646393" cy="4504486"/>
              </a:xfrm>
            </p:grpSpPr>
            <p:cxnSp>
              <p:nvCxnSpPr>
                <p:cNvPr id="42" name="Соединительная линия уступом 41"/>
                <p:cNvCxnSpPr>
                  <a:stCxn id="43" idx="6"/>
                </p:cNvCxnSpPr>
                <p:nvPr/>
              </p:nvCxnSpPr>
              <p:spPr>
                <a:xfrm>
                  <a:off x="4765822" y="1392780"/>
                  <a:ext cx="3351604" cy="4316670"/>
                </a:xfrm>
                <a:prstGeom prst="bentConnector2">
                  <a:avLst/>
                </a:prstGeom>
                <a:ln w="12700">
                  <a:solidFill>
                    <a:schemeClr val="accent3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Овал 42"/>
                <p:cNvSpPr/>
                <p:nvPr/>
              </p:nvSpPr>
              <p:spPr>
                <a:xfrm>
                  <a:off x="4621806" y="1320772"/>
                  <a:ext cx="144016" cy="144016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Овал 51"/>
                <p:cNvSpPr/>
                <p:nvPr/>
              </p:nvSpPr>
              <p:spPr>
                <a:xfrm>
                  <a:off x="8045418" y="5681242"/>
                  <a:ext cx="144016" cy="144016"/>
                </a:xfrm>
                <a:prstGeom prst="ellipse">
                  <a:avLst/>
                </a:prstGeom>
                <a:ln w="127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Прямоугольник 52"/>
                <p:cNvSpPr/>
                <p:nvPr/>
              </p:nvSpPr>
              <p:spPr>
                <a:xfrm>
                  <a:off x="5373769" y="1850253"/>
                  <a:ext cx="1672008" cy="3297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2400" b="1" dirty="0">
                      <a:solidFill>
                        <a:schemeClr val="accent3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Обучение</a:t>
                  </a:r>
                </a:p>
              </p:txBody>
            </p:sp>
            <p:sp>
              <p:nvSpPr>
                <p:cNvPr id="54" name="Прямоугольник 53"/>
                <p:cNvSpPr/>
                <p:nvPr/>
              </p:nvSpPr>
              <p:spPr>
                <a:xfrm>
                  <a:off x="4543041" y="2435546"/>
                  <a:ext cx="3502378" cy="194558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indent="381024" algn="just"/>
                  <a:r>
                    <a:rPr lang="ru-RU" sz="1900" dirty="0">
                      <a:latin typeface="Century Gothic" panose="020B0502020202020204" pitchFamily="34" charset="0"/>
                    </a:rPr>
                    <a:t>Программы разработаны на основе методических пособий ПСР ГК и системы требований к руководителям, служащим и иным категориям в соответствии с конструктором компетенций</a:t>
                  </a:r>
                </a:p>
              </p:txBody>
            </p:sp>
          </p:grpSp>
          <p:sp>
            <p:nvSpPr>
              <p:cNvPr id="45" name="Овал 44"/>
              <p:cNvSpPr/>
              <p:nvPr/>
            </p:nvSpPr>
            <p:spPr>
              <a:xfrm>
                <a:off x="4614728" y="3987816"/>
                <a:ext cx="1691552" cy="1691552"/>
              </a:xfrm>
              <a:prstGeom prst="ellipse">
                <a:avLst/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957" y="4371763"/>
              <a:ext cx="1573025" cy="1582856"/>
            </a:xfrm>
            <a:prstGeom prst="rect">
              <a:avLst/>
            </a:prstGeom>
          </p:spPr>
        </p:pic>
      </p:grpSp>
      <p:sp>
        <p:nvSpPr>
          <p:cNvPr id="47" name="Овал 46"/>
          <p:cNvSpPr/>
          <p:nvPr/>
        </p:nvSpPr>
        <p:spPr>
          <a:xfrm>
            <a:off x="9653481" y="5227268"/>
            <a:ext cx="1776130" cy="2368173"/>
          </a:xfrm>
          <a:prstGeom prst="ellips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7533" tIns="53767" rIns="107533" bIns="53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95" y="5307102"/>
            <a:ext cx="1666819" cy="22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014607" y="269542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sp>
        <p:nvSpPr>
          <p:cNvPr id="34" name="Заголовок 8"/>
          <p:cNvSpPr txBox="1">
            <a:spLocks/>
          </p:cNvSpPr>
          <p:nvPr/>
        </p:nvSpPr>
        <p:spPr>
          <a:xfrm>
            <a:off x="451996" y="374407"/>
            <a:ext cx="6036146" cy="1022681"/>
          </a:xfrm>
          <a:prstGeom prst="rect">
            <a:avLst/>
          </a:prstGeom>
          <a:noFill/>
        </p:spPr>
        <p:txBody>
          <a:bodyPr vert="horz" wrap="square" lIns="107533" tIns="53767" rIns="107533" bIns="53767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Этапы реализации</a:t>
            </a:r>
          </a:p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проекта</a:t>
            </a:r>
            <a:endParaRPr lang="en-US" sz="33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912230191"/>
              </p:ext>
            </p:extLst>
          </p:nvPr>
        </p:nvGraphicFramePr>
        <p:xfrm>
          <a:off x="1405815" y="1675454"/>
          <a:ext cx="10164655" cy="6678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25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014607" y="269542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sp>
        <p:nvSpPr>
          <p:cNvPr id="34" name="Заголовок 8"/>
          <p:cNvSpPr txBox="1">
            <a:spLocks/>
          </p:cNvSpPr>
          <p:nvPr/>
        </p:nvSpPr>
        <p:spPr>
          <a:xfrm>
            <a:off x="578953" y="393842"/>
            <a:ext cx="4013770" cy="1022681"/>
          </a:xfrm>
          <a:prstGeom prst="rect">
            <a:avLst/>
          </a:prstGeom>
          <a:noFill/>
        </p:spPr>
        <p:txBody>
          <a:bodyPr vert="horz" wrap="square" lIns="107533" tIns="53767" rIns="107533" bIns="53767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Примерный бюджет проекта</a:t>
            </a:r>
            <a:endParaRPr lang="en-US" sz="33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034152" y="1271787"/>
            <a:ext cx="1058518" cy="141135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rgbClr val="381826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r>
              <a:rPr lang="ru-RU" sz="4200" b="1" i="1" dirty="0">
                <a:latin typeface="Century Gothic" panose="020B0502020202020204" pitchFamily="34" charset="0"/>
              </a:rPr>
              <a:t>2</a:t>
            </a:r>
            <a:endParaRPr lang="ru-RU" sz="4200" dirty="0">
              <a:latin typeface="Century Gothic" panose="020B0502020202020204" pitchFamily="34" charset="0"/>
            </a:endParaRP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млн. рублей</a:t>
            </a:r>
          </a:p>
        </p:txBody>
      </p:sp>
      <p:sp>
        <p:nvSpPr>
          <p:cNvPr id="11" name="Овал 10"/>
          <p:cNvSpPr/>
          <p:nvPr/>
        </p:nvSpPr>
        <p:spPr>
          <a:xfrm>
            <a:off x="4860994" y="2383569"/>
            <a:ext cx="3021716" cy="4028955"/>
          </a:xfrm>
          <a:prstGeom prst="ellipse">
            <a:avLst/>
          </a:prstGeom>
          <a:solidFill>
            <a:srgbClr val="38182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7533" tIns="53767" rIns="107533" bIns="53767" rtlCol="0" anchor="t"/>
          <a:lstStyle/>
          <a:p>
            <a:pPr algn="ctr"/>
            <a:r>
              <a:rPr lang="ru-RU" sz="11300" b="1" i="1" dirty="0">
                <a:latin typeface="Century Gothic" panose="020B0502020202020204" pitchFamily="34" charset="0"/>
              </a:rPr>
              <a:t>8</a:t>
            </a:r>
            <a:r>
              <a:rPr lang="ru-RU" sz="94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2800" dirty="0">
                <a:latin typeface="Century Gothic" panose="020B0502020202020204" pitchFamily="34" charset="0"/>
              </a:rPr>
              <a:t>млн. рублей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4034152" y="6192040"/>
            <a:ext cx="1058518" cy="141135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rgbClr val="381826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r>
              <a:rPr lang="ru-RU" sz="4200" b="1" i="1" dirty="0">
                <a:latin typeface="Century Gothic" panose="020B0502020202020204" pitchFamily="34" charset="0"/>
              </a:rPr>
              <a:t>2</a:t>
            </a:r>
            <a:endParaRPr lang="ru-RU" sz="4200" dirty="0">
              <a:latin typeface="Century Gothic" panose="020B0502020202020204" pitchFamily="34" charset="0"/>
            </a:endParaRP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млн. рублей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8559935" y="3389933"/>
            <a:ext cx="1512168" cy="2016224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rgbClr val="381826"/>
            </a:solidFill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r>
              <a:rPr lang="ru-RU" sz="6400" b="1" i="1" dirty="0">
                <a:latin typeface="Century Gothic" panose="020B0502020202020204" pitchFamily="34" charset="0"/>
              </a:rPr>
              <a:t>4</a:t>
            </a:r>
            <a:endParaRPr lang="ru-RU" sz="6400" dirty="0">
              <a:latin typeface="Century Gothic" panose="020B0502020202020204" pitchFamily="34" charset="0"/>
            </a:endParaRP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млн. рублей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517143" y="2068733"/>
            <a:ext cx="2381220" cy="760173"/>
          </a:xfrm>
          <a:prstGeom prst="rect">
            <a:avLst/>
          </a:prstGeom>
        </p:spPr>
        <p:txBody>
          <a:bodyPr wrap="none" lIns="107533" tIns="53767" rIns="107533" bIns="53767">
            <a:spAutoFit/>
          </a:bodyPr>
          <a:lstStyle/>
          <a:p>
            <a:pPr algn="r"/>
            <a:r>
              <a:rPr lang="ru-RU" b="1" dirty="0" smtClean="0">
                <a:latin typeface="Century Gothic" panose="020B0502020202020204" pitchFamily="34" charset="0"/>
              </a:rPr>
              <a:t>Внебюджетные</a:t>
            </a:r>
          </a:p>
          <a:p>
            <a:pPr algn="r"/>
            <a:r>
              <a:rPr lang="ru-RU" b="1" dirty="0" smtClean="0">
                <a:latin typeface="Century Gothic" panose="020B0502020202020204" pitchFamily="34" charset="0"/>
              </a:rPr>
              <a:t>средства ПСК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8953" y="6893574"/>
            <a:ext cx="3354409" cy="1411761"/>
          </a:xfrm>
          <a:prstGeom prst="rect">
            <a:avLst/>
          </a:prstGeom>
        </p:spPr>
        <p:txBody>
          <a:bodyPr wrap="square" lIns="107533" tIns="53767" rIns="107533" bIns="53767">
            <a:spAutoFit/>
          </a:bodyPr>
          <a:lstStyle/>
          <a:p>
            <a:pPr algn="r"/>
            <a:r>
              <a:rPr lang="ru-RU" b="1" dirty="0" smtClean="0">
                <a:latin typeface="Century Gothic" panose="020B0502020202020204" pitchFamily="34" charset="0"/>
              </a:rPr>
              <a:t>Средства</a:t>
            </a:r>
          </a:p>
          <a:p>
            <a:pPr algn="r"/>
            <a:r>
              <a:rPr lang="ru-RU" b="1" dirty="0" smtClean="0">
                <a:latin typeface="Century Gothic" panose="020B0502020202020204" pitchFamily="34" charset="0"/>
              </a:rPr>
              <a:t>Работодателей и заинтересованных участников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181220" y="4139513"/>
            <a:ext cx="2117035" cy="1085968"/>
          </a:xfrm>
          <a:prstGeom prst="rect">
            <a:avLst/>
          </a:prstGeom>
        </p:spPr>
        <p:txBody>
          <a:bodyPr wrap="square" lIns="107533" tIns="53767" rIns="107533" bIns="53767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Субсидии Правительства Н.О.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860993" y="2580349"/>
            <a:ext cx="405681" cy="39324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7882710" y="4656578"/>
            <a:ext cx="677226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021012" y="6010335"/>
            <a:ext cx="405681" cy="4898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3875" y="264096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sp>
        <p:nvSpPr>
          <p:cNvPr id="12" name="Заголовок 8"/>
          <p:cNvSpPr txBox="1">
            <a:spLocks noGrp="1"/>
          </p:cNvSpPr>
          <p:nvPr>
            <p:ph type="title"/>
          </p:nvPr>
        </p:nvSpPr>
        <p:spPr>
          <a:xfrm>
            <a:off x="197470" y="354481"/>
            <a:ext cx="104339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Обоснование выбора площадки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(на базе ПСК)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8212" y="1212648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sp>
        <p:nvSpPr>
          <p:cNvPr id="20" name="Заголовок 8"/>
          <p:cNvSpPr txBox="1">
            <a:spLocks/>
          </p:cNvSpPr>
          <p:nvPr/>
        </p:nvSpPr>
        <p:spPr bwMode="auto">
          <a:xfrm>
            <a:off x="332745" y="1079282"/>
            <a:ext cx="4006397" cy="155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533" tIns="53767" rIns="107533" bIns="53767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Базовый Ресурсный центр НОСТРОЙ </a:t>
            </a:r>
            <a:r>
              <a:rPr lang="ru-RU" sz="19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Приволжский Федеральный округ</a:t>
            </a:r>
            <a:endParaRPr lang="en-US" sz="19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905700" y="1473831"/>
            <a:ext cx="3651992" cy="2642939"/>
            <a:chOff x="6361676" y="1033280"/>
            <a:chExt cx="3478088" cy="1887814"/>
          </a:xfrm>
        </p:grpSpPr>
        <p:pic>
          <p:nvPicPr>
            <p:cNvPr id="22" name="Picture 2" descr="G:\Pankova\фото что есть\rjk\20131002-083729.JPG"/>
            <p:cNvPicPr>
              <a:picLocks noChangeAspect="1" noChangeArrowheads="1"/>
            </p:cNvPicPr>
            <p:nvPr/>
          </p:nvPicPr>
          <p:blipFill>
            <a:blip r:embed="rId3" cstate="print"/>
            <a:srcRect t="13470"/>
            <a:stretch>
              <a:fillRect/>
            </a:stretch>
          </p:blipFill>
          <p:spPr bwMode="auto">
            <a:xfrm>
              <a:off x="6361676" y="1033280"/>
              <a:ext cx="2285966" cy="1483543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pic>
          <p:nvPicPr>
            <p:cNvPr id="23" name="Picture 4" descr="C:\Documents and Settings\malysheva.FGOUPSK\Рабочий стол\Полигон Пешелань\DSC0480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38135" y="1047983"/>
              <a:ext cx="1101629" cy="1468839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7929057" y="2327525"/>
              <a:ext cx="1580836" cy="59356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1411"/>
                </a:spcAft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Полигон сухого строительства и штукатурных работ</a:t>
              </a:r>
              <a:endPara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5" descr="C:\Users\222\Desktop\логотипы\пешелань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70138" y="2130537"/>
              <a:ext cx="999929" cy="351975"/>
            </a:xfrm>
            <a:prstGeom prst="rect">
              <a:avLst/>
            </a:prstGeom>
            <a:noFill/>
          </p:spPr>
        </p:pic>
      </p:grpSp>
      <p:pic>
        <p:nvPicPr>
          <p:cNvPr id="26" name="Picture 1" descr="G:\Pankova\ДОД\схема уцпк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3052" y="2574605"/>
            <a:ext cx="3431336" cy="4110637"/>
          </a:xfrm>
          <a:prstGeom prst="rect">
            <a:avLst/>
          </a:prstGeom>
          <a:noFill/>
        </p:spPr>
      </p:pic>
      <p:grpSp>
        <p:nvGrpSpPr>
          <p:cNvPr id="27" name="Группа 26"/>
          <p:cNvGrpSpPr/>
          <p:nvPr/>
        </p:nvGrpSpPr>
        <p:grpSpPr>
          <a:xfrm>
            <a:off x="8467452" y="7604493"/>
            <a:ext cx="4219396" cy="1742098"/>
            <a:chOff x="2623812" y="5445224"/>
            <a:chExt cx="4018472" cy="1244356"/>
          </a:xfrm>
        </p:grpSpPr>
        <p:pic>
          <p:nvPicPr>
            <p:cNvPr id="28" name="Picture 2" descr="C:\Users\222\Desktop\Фото Полигоны РЦ\CAM00090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868242" y="5445224"/>
              <a:ext cx="1633002" cy="1224000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pic>
          <p:nvPicPr>
            <p:cNvPr id="29" name="Picture 2" descr="http://photo.fgoupsk.dyndns.org/preview/2013/02/19/20130219-093714.JPG.jpg"/>
            <p:cNvPicPr>
              <a:picLocks noChangeAspect="1" noChangeArrowheads="1"/>
            </p:cNvPicPr>
            <p:nvPr/>
          </p:nvPicPr>
          <p:blipFill>
            <a:blip r:embed="rId8" cstate="print"/>
            <a:srcRect l="28128"/>
            <a:stretch>
              <a:fillRect/>
            </a:stretch>
          </p:blipFill>
          <p:spPr bwMode="auto">
            <a:xfrm>
              <a:off x="5469335" y="5445224"/>
              <a:ext cx="1172949" cy="1224000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sp>
          <p:nvSpPr>
            <p:cNvPr id="30" name="Прямоугольник 29"/>
            <p:cNvSpPr/>
            <p:nvPr/>
          </p:nvSpPr>
          <p:spPr>
            <a:xfrm>
              <a:off x="2623812" y="5964106"/>
              <a:ext cx="1198368" cy="72547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Полигон</a:t>
              </a:r>
            </a:p>
            <a:p>
              <a:pPr algn="r"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малярных и</a:t>
              </a:r>
            </a:p>
            <a:p>
              <a:pPr algn="r"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декоративных</a:t>
              </a:r>
            </a:p>
            <a:p>
              <a:pPr algn="r"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работ</a:t>
              </a:r>
              <a:endPara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25" descr="1252400134logo1_bi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88111" y="5471930"/>
              <a:ext cx="600067" cy="450050"/>
            </a:xfrm>
            <a:prstGeom prst="rect">
              <a:avLst/>
            </a:prstGeom>
            <a:noFill/>
            <a:ln>
              <a:solidFill>
                <a:srgbClr val="173E49"/>
              </a:solidFill>
            </a:ln>
          </p:spPr>
        </p:pic>
        <p:pic>
          <p:nvPicPr>
            <p:cNvPr id="32" name="Picture 3" descr="C:\Users\222\Desktop\логотипы\церезит.gif"/>
            <p:cNvPicPr>
              <a:picLocks noChangeAspect="1" noChangeArrowheads="1"/>
            </p:cNvPicPr>
            <p:nvPr/>
          </p:nvPicPr>
          <p:blipFill>
            <a:blip r:embed="rId10" cstate="print"/>
            <a:srcRect t="39310" b="36366"/>
            <a:stretch>
              <a:fillRect/>
            </a:stretch>
          </p:blipFill>
          <p:spPr bwMode="auto">
            <a:xfrm>
              <a:off x="4351352" y="6381637"/>
              <a:ext cx="1080120" cy="262732"/>
            </a:xfrm>
            <a:prstGeom prst="rect">
              <a:avLst/>
            </a:prstGeom>
            <a:noFill/>
          </p:spPr>
        </p:pic>
      </p:grpSp>
      <p:grpSp>
        <p:nvGrpSpPr>
          <p:cNvPr id="33" name="Группа 32"/>
          <p:cNvGrpSpPr/>
          <p:nvPr/>
        </p:nvGrpSpPr>
        <p:grpSpPr>
          <a:xfrm>
            <a:off x="8604140" y="4308969"/>
            <a:ext cx="3434166" cy="2696544"/>
            <a:chOff x="5074556" y="4386944"/>
            <a:chExt cx="3270634" cy="1926103"/>
          </a:xfrm>
        </p:grpSpPr>
        <p:pic>
          <p:nvPicPr>
            <p:cNvPr id="34" name="Picture 3" descr="Z:\рц\Фото по перечню\4. Вад\IMG_4253.JPG"/>
            <p:cNvPicPr>
              <a:picLocks noChangeAspect="1" noChangeArrowheads="1"/>
            </p:cNvPicPr>
            <p:nvPr/>
          </p:nvPicPr>
          <p:blipFill>
            <a:blip r:embed="rId11" cstate="print"/>
            <a:srcRect l="8262" t="16925"/>
            <a:stretch>
              <a:fillRect/>
            </a:stretch>
          </p:blipFill>
          <p:spPr bwMode="auto">
            <a:xfrm>
              <a:off x="6144483" y="4715152"/>
              <a:ext cx="2200707" cy="1328582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pic>
          <p:nvPicPr>
            <p:cNvPr id="35" name="Picture 2" descr="http://gkuo.ru/images/Catalog/SSO/Santehnika/Labs/IMAG005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4556" y="4386944"/>
              <a:ext cx="1068189" cy="1653267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sp>
          <p:nvSpPr>
            <p:cNvPr id="36" name="Прямоугольник 35"/>
            <p:cNvSpPr/>
            <p:nvPr/>
          </p:nvSpPr>
          <p:spPr>
            <a:xfrm>
              <a:off x="5660021" y="5851382"/>
              <a:ext cx="1601674" cy="46166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1411"/>
                </a:spcAft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Полигон сантехнических работ</a:t>
              </a:r>
              <a:endPara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864216" y="1473831"/>
            <a:ext cx="3822632" cy="2549446"/>
            <a:chOff x="7713812" y="1193604"/>
            <a:chExt cx="3640602" cy="1821033"/>
          </a:xfrm>
        </p:grpSpPr>
        <p:pic>
          <p:nvPicPr>
            <p:cNvPr id="38" name="Picture 2" descr="G:\Pankova\фото что есть\Ландшафтный дизайн\12-03-2014_09-33-51\P1120754.jpg"/>
            <p:cNvPicPr>
              <a:picLocks noChangeAspect="1" noChangeArrowheads="1"/>
            </p:cNvPicPr>
            <p:nvPr/>
          </p:nvPicPr>
          <p:blipFill>
            <a:blip r:embed="rId13" cstate="print"/>
            <a:srcRect l="10928"/>
            <a:stretch>
              <a:fillRect/>
            </a:stretch>
          </p:blipFill>
          <p:spPr bwMode="auto">
            <a:xfrm>
              <a:off x="9582902" y="1196680"/>
              <a:ext cx="1771512" cy="1491634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pic>
          <p:nvPicPr>
            <p:cNvPr id="39" name="Picture 4" descr="http://rrnews.ru/sites/default/files/news/01-2014/11_5.jpg"/>
            <p:cNvPicPr>
              <a:picLocks noChangeAspect="1" noChangeArrowheads="1"/>
            </p:cNvPicPr>
            <p:nvPr/>
          </p:nvPicPr>
          <p:blipFill>
            <a:blip r:embed="rId14" cstate="print"/>
            <a:srcRect r="14053"/>
            <a:stretch>
              <a:fillRect/>
            </a:stretch>
          </p:blipFill>
          <p:spPr bwMode="auto">
            <a:xfrm>
              <a:off x="7713812" y="1193604"/>
              <a:ext cx="1868594" cy="1494709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sp>
          <p:nvSpPr>
            <p:cNvPr id="40" name="Прямоугольник 39"/>
            <p:cNvSpPr/>
            <p:nvPr/>
          </p:nvSpPr>
          <p:spPr>
            <a:xfrm>
              <a:off x="9770238" y="2552972"/>
              <a:ext cx="1584176" cy="46166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1411"/>
                </a:spcAft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Полигон ландшафтного дизайна</a:t>
              </a:r>
              <a:endPara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93659" y="6965318"/>
            <a:ext cx="4583749" cy="2359375"/>
            <a:chOff x="874017" y="4251389"/>
            <a:chExt cx="4365475" cy="1685268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74017" y="4251389"/>
              <a:ext cx="4365475" cy="1685268"/>
              <a:chOff x="4275177" y="5231610"/>
              <a:chExt cx="4365475" cy="1685268"/>
            </a:xfrm>
          </p:grpSpPr>
          <p:sp>
            <p:nvSpPr>
              <p:cNvPr id="46" name="Прямоугольник 45"/>
              <p:cNvSpPr/>
              <p:nvPr/>
            </p:nvSpPr>
            <p:spPr>
              <a:xfrm>
                <a:off x="5899883" y="6602923"/>
                <a:ext cx="2664296" cy="197856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Полигон облицовки плиткой</a:t>
                </a:r>
                <a:endParaRPr lang="ru-RU" sz="1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58" r="10317"/>
              <a:stretch/>
            </p:blipFill>
            <p:spPr>
              <a:xfrm>
                <a:off x="4275177" y="5231610"/>
                <a:ext cx="1597131" cy="1685268"/>
              </a:xfrm>
              <a:prstGeom prst="rect">
                <a:avLst/>
              </a:prstGeom>
              <a:ln>
                <a:solidFill>
                  <a:srgbClr val="000066"/>
                </a:solidFill>
              </a:ln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25" t="36350" r="23225" b="20600"/>
              <a:stretch/>
            </p:blipFill>
            <p:spPr>
              <a:xfrm>
                <a:off x="5900294" y="5231610"/>
                <a:ext cx="2740358" cy="1337556"/>
              </a:xfrm>
              <a:prstGeom prst="rect">
                <a:avLst/>
              </a:prstGeom>
              <a:ln>
                <a:solidFill>
                  <a:srgbClr val="000066"/>
                </a:solidFill>
              </a:ln>
            </p:spPr>
          </p:pic>
        </p:grpSp>
        <p:pic>
          <p:nvPicPr>
            <p:cNvPr id="43" name="Picture 2" descr="http://www.vsem-kvartira.ru/wp-content/uploads/2017/05/logo_kerama_marazzi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56" b="21592"/>
            <a:stretch/>
          </p:blipFill>
          <p:spPr bwMode="auto">
            <a:xfrm>
              <a:off x="2529006" y="4280110"/>
              <a:ext cx="966518" cy="321485"/>
            </a:xfrm>
            <a:prstGeom prst="rect">
              <a:avLst/>
            </a:prstGeom>
            <a:noFill/>
            <a:ln w="3175">
              <a:solidFill>
                <a:srgbClr val="41599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http://ramblok.ru/wp-content/uploads/2016/02/plitonit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8" t="27601" r="6014" b="26874"/>
            <a:stretch/>
          </p:blipFill>
          <p:spPr bwMode="auto">
            <a:xfrm>
              <a:off x="4295944" y="5228056"/>
              <a:ext cx="901174" cy="332437"/>
            </a:xfrm>
            <a:prstGeom prst="rect">
              <a:avLst/>
            </a:prstGeom>
            <a:noFill/>
            <a:ln w="3175">
              <a:solidFill>
                <a:srgbClr val="41599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Рисунок 44" descr="http://logowiki.net/wp-content/uploads/2017/11/Rubi-Imagenes-Photo-Stock-Logo-1-8303.jpg"/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953" y="4251389"/>
              <a:ext cx="443612" cy="444473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</p:spPr>
        </p:pic>
      </p:grp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701" r="1340" b="2750"/>
          <a:stretch/>
        </p:blipFill>
        <p:spPr>
          <a:xfrm>
            <a:off x="125303" y="2956806"/>
            <a:ext cx="1765121" cy="3346377"/>
          </a:xfrm>
          <a:prstGeom prst="rect">
            <a:avLst/>
          </a:prstGeom>
        </p:spPr>
      </p:pic>
      <p:grpSp>
        <p:nvGrpSpPr>
          <p:cNvPr id="50" name="Группа 49"/>
          <p:cNvGrpSpPr/>
          <p:nvPr/>
        </p:nvGrpSpPr>
        <p:grpSpPr>
          <a:xfrm>
            <a:off x="4818180" y="3994110"/>
            <a:ext cx="3254004" cy="2639356"/>
            <a:chOff x="4588743" y="2476659"/>
            <a:chExt cx="3099051" cy="1885254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4674496" y="2476659"/>
              <a:ext cx="3013298" cy="1596061"/>
              <a:chOff x="4674496" y="2373527"/>
              <a:chExt cx="3013298" cy="1596061"/>
            </a:xfrm>
          </p:grpSpPr>
          <p:grpSp>
            <p:nvGrpSpPr>
              <p:cNvPr id="53" name="Группа 52"/>
              <p:cNvGrpSpPr/>
              <p:nvPr/>
            </p:nvGrpSpPr>
            <p:grpSpPr>
              <a:xfrm>
                <a:off x="5902031" y="2732950"/>
                <a:ext cx="1785763" cy="1236638"/>
                <a:chOff x="7381456" y="4259395"/>
                <a:chExt cx="1785763" cy="1236638"/>
              </a:xfrm>
            </p:grpSpPr>
            <p:pic>
              <p:nvPicPr>
                <p:cNvPr id="56" name="Рисунок 55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951" r="46505" b="16400"/>
                <a:stretch/>
              </p:blipFill>
              <p:spPr>
                <a:xfrm>
                  <a:off x="7381456" y="4259395"/>
                  <a:ext cx="1785763" cy="1236638"/>
                </a:xfrm>
                <a:prstGeom prst="rect">
                  <a:avLst/>
                </a:prstGeom>
                <a:ln>
                  <a:solidFill>
                    <a:srgbClr val="000066"/>
                  </a:solidFill>
                </a:ln>
              </p:spPr>
            </p:pic>
            <p:pic>
              <p:nvPicPr>
                <p:cNvPr id="57" name="Picture 8" descr="https://rdstroy.ru/upload/iblock/206/02201000043.gif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75189" y="4260205"/>
                  <a:ext cx="592030" cy="308277"/>
                </a:xfrm>
                <a:prstGeom prst="rect">
                  <a:avLst/>
                </a:prstGeom>
                <a:noFill/>
                <a:ln w="3175">
                  <a:solidFill>
                    <a:srgbClr val="415995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476222" y="2571801"/>
                <a:ext cx="1586194" cy="1189646"/>
              </a:xfrm>
              <a:prstGeom prst="rect">
                <a:avLst/>
              </a:prstGeom>
              <a:ln>
                <a:solidFill>
                  <a:srgbClr val="000066"/>
                </a:solidFill>
              </a:ln>
            </p:spPr>
          </p:pic>
          <p:pic>
            <p:nvPicPr>
              <p:cNvPr id="55" name="Picture 3" descr="G:\Pankova\фото что есть\логотипы\Картинки\силикат строй.jpeg.pn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309553" y="2396436"/>
                <a:ext cx="531893" cy="333595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</a:ln>
            </p:spPr>
          </p:pic>
        </p:grpSp>
        <p:sp>
          <p:nvSpPr>
            <p:cNvPr id="52" name="Прямоугольник 51"/>
            <p:cNvSpPr/>
            <p:nvPr/>
          </p:nvSpPr>
          <p:spPr>
            <a:xfrm>
              <a:off x="4588743" y="4032152"/>
              <a:ext cx="1944216" cy="32976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1411"/>
                </a:spcAft>
                <a:defRPr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Полигон кирпичной кладки</a:t>
              </a:r>
              <a:endPara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5146150" y="6946654"/>
            <a:ext cx="3165094" cy="2434754"/>
            <a:chOff x="4727848" y="4402189"/>
            <a:chExt cx="3014375" cy="1739110"/>
          </a:xfrm>
        </p:grpSpPr>
        <p:grpSp>
          <p:nvGrpSpPr>
            <p:cNvPr id="59" name="Группа 58"/>
            <p:cNvGrpSpPr/>
            <p:nvPr/>
          </p:nvGrpSpPr>
          <p:grpSpPr>
            <a:xfrm>
              <a:off x="5825118" y="4402189"/>
              <a:ext cx="1917105" cy="1739110"/>
              <a:chOff x="4216718" y="4734866"/>
              <a:chExt cx="1917105" cy="1739110"/>
            </a:xfrm>
          </p:grpSpPr>
          <p:pic>
            <p:nvPicPr>
              <p:cNvPr id="61" name="Рисунок 60"/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50" r="31100"/>
              <a:stretch/>
            </p:blipFill>
            <p:spPr>
              <a:xfrm rot="5400000">
                <a:off x="4565228" y="4398311"/>
                <a:ext cx="1232039" cy="1905150"/>
              </a:xfrm>
              <a:prstGeom prst="rect">
                <a:avLst/>
              </a:prstGeom>
              <a:ln>
                <a:solidFill>
                  <a:srgbClr val="000066"/>
                </a:solidFill>
              </a:ln>
            </p:spPr>
          </p:pic>
          <p:sp>
            <p:nvSpPr>
              <p:cNvPr id="62" name="Прямоугольник 61"/>
              <p:cNvSpPr/>
              <p:nvPr/>
            </p:nvSpPr>
            <p:spPr>
              <a:xfrm>
                <a:off x="4216718" y="6012311"/>
                <a:ext cx="1325133" cy="461665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ru-RU" sz="1200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Полигон</a:t>
                </a:r>
              </a:p>
              <a:p>
                <a:pPr algn="r">
                  <a:defRPr/>
                </a:pPr>
                <a:r>
                  <a:rPr lang="ru-RU" sz="1200" b="1" dirty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сварочных работ</a:t>
                </a:r>
                <a:endParaRPr lang="ru-RU" sz="1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3" name="Picture 2" descr="https://www.bjhowes.com.au/wp-content/uploads/2017/09/Kemppi-e1506405119729.pn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3089" y="4752825"/>
                <a:ext cx="814276" cy="252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15350" b="13775"/>
            <a:stretch/>
          </p:blipFill>
          <p:spPr>
            <a:xfrm rot="5400000">
              <a:off x="4404987" y="4734735"/>
              <a:ext cx="1697780" cy="1052058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249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3875" y="264096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sp>
        <p:nvSpPr>
          <p:cNvPr id="12" name="Заголовок 8"/>
          <p:cNvSpPr txBox="1">
            <a:spLocks noGrp="1"/>
          </p:cNvSpPr>
          <p:nvPr>
            <p:ph type="title"/>
          </p:nvPr>
        </p:nvSpPr>
        <p:spPr>
          <a:xfrm>
            <a:off x="197470" y="354481"/>
            <a:ext cx="104339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Обоснование выбора площадки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(на базе ПСК)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108212" y="1235070"/>
            <a:ext cx="2455463" cy="120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endParaRPr lang="ru-RU"/>
          </a:p>
        </p:txBody>
      </p:sp>
      <p:sp>
        <p:nvSpPr>
          <p:cNvPr id="65" name="Заголовок 8"/>
          <p:cNvSpPr txBox="1">
            <a:spLocks/>
          </p:cNvSpPr>
          <p:nvPr/>
        </p:nvSpPr>
        <p:spPr bwMode="auto">
          <a:xfrm>
            <a:off x="578953" y="1017106"/>
            <a:ext cx="3856028" cy="140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533" tIns="53767" rIns="107533" bIns="53767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Специализированный центр компетенций</a:t>
            </a:r>
            <a:endParaRPr lang="en-US" sz="33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9" y="2421635"/>
            <a:ext cx="4990154" cy="2038232"/>
          </a:xfrm>
          <a:prstGeom prst="rect">
            <a:avLst/>
          </a:prstGeom>
          <a:ln w="12700">
            <a:solidFill>
              <a:srgbClr val="00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101" y="1033777"/>
            <a:ext cx="5390307" cy="390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09" y="1009367"/>
            <a:ext cx="1965818" cy="1814075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1244231" y="4746289"/>
            <a:ext cx="8649753" cy="2047091"/>
            <a:chOff x="93570" y="3788780"/>
            <a:chExt cx="11766252" cy="2088492"/>
          </a:xfrm>
        </p:grpSpPr>
        <p:pic>
          <p:nvPicPr>
            <p:cNvPr id="70" name="Picture 2" descr="D:\материал на сайт\Новая папка (5)\20121250_768072000032897_6677564019979977369_o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7" b="11703"/>
            <a:stretch/>
          </p:blipFill>
          <p:spPr bwMode="auto">
            <a:xfrm>
              <a:off x="93570" y="3789152"/>
              <a:ext cx="3842190" cy="2088120"/>
            </a:xfrm>
            <a:prstGeom prst="rect">
              <a:avLst/>
            </a:prstGeom>
            <a:ln w="12700">
              <a:solidFill>
                <a:srgbClr val="00006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71" name="Picture 3" descr="D:\материал на сайт\Новая папка (5)\20729109_781126185394145_6155835852299906312_o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64"/>
            <a:stretch/>
          </p:blipFill>
          <p:spPr bwMode="auto">
            <a:xfrm>
              <a:off x="3935760" y="3788780"/>
              <a:ext cx="2837620" cy="2088492"/>
            </a:xfrm>
            <a:prstGeom prst="rect">
              <a:avLst/>
            </a:prstGeom>
            <a:ln w="12700">
              <a:solidFill>
                <a:srgbClr val="00006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72" name="Picture 5" descr="G:\Pankova\фото что есть\7 группа\IMG_3225 (2)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84" b="16586"/>
            <a:stretch/>
          </p:blipFill>
          <p:spPr bwMode="auto">
            <a:xfrm>
              <a:off x="6744072" y="3789040"/>
              <a:ext cx="5115750" cy="2088232"/>
            </a:xfrm>
            <a:prstGeom prst="rect">
              <a:avLst/>
            </a:prstGeom>
            <a:ln w="12700">
              <a:solidFill>
                <a:srgbClr val="00006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Группа 72"/>
          <p:cNvGrpSpPr/>
          <p:nvPr/>
        </p:nvGrpSpPr>
        <p:grpSpPr>
          <a:xfrm>
            <a:off x="578953" y="7151988"/>
            <a:ext cx="11674782" cy="2041291"/>
            <a:chOff x="380028" y="4506935"/>
            <a:chExt cx="11118840" cy="1458065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8" y="4509120"/>
              <a:ext cx="5481117" cy="1455880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8"/>
            <a:stretch/>
          </p:blipFill>
          <p:spPr>
            <a:xfrm>
              <a:off x="5861145" y="4506935"/>
              <a:ext cx="2215382" cy="1455880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51" b="16401"/>
            <a:stretch/>
          </p:blipFill>
          <p:spPr>
            <a:xfrm>
              <a:off x="8089265" y="4509120"/>
              <a:ext cx="3409603" cy="1455880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731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4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7970"/>
          <a:ext cx="9144000" cy="6865970"/>
          <a:chOff x="0" y="7970"/>
          <a:chExt cx="9144000" cy="686597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8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98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2574</Words>
  <Application>Microsoft Office PowerPoint</Application>
  <PresentationFormat>A3 (297x420 мм)</PresentationFormat>
  <Paragraphs>429</Paragraphs>
  <Slides>74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6" baseType="lpstr">
      <vt:lpstr>1_Тема Office</vt:lpstr>
      <vt:lpstr>think-cell Slide</vt:lpstr>
      <vt:lpstr>Центр компетенций:  «эффективный муниципалитет» (1 образец)</vt:lpstr>
      <vt:lpstr>Презентация PowerPoint</vt:lpstr>
      <vt:lpstr>Центр компетенций:  «Здравоохранение» (4 образца)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компетенций:  «Промышленность» (3 образца)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улучшений</vt:lpstr>
      <vt:lpstr>Стандартизированная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компетенций:  «МФЦ» (1 образец)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компетенций:  «Образование» (8 образцов)</vt:lpstr>
      <vt:lpstr>Лучшая практика НРТК</vt:lpstr>
      <vt:lpstr>Лучшая практика НРТК</vt:lpstr>
      <vt:lpstr>Лучшая практика «Православная гимназия им. Александра Невского»</vt:lpstr>
      <vt:lpstr>Лучшая практика  МБОУ СШ №10 г.Павлово</vt:lpstr>
      <vt:lpstr>Лучшая практика  МБОУ СШ №10 г.Павлово</vt:lpstr>
      <vt:lpstr>Лучшая практика  «Православная гимназия им. преп. Сергия Радонежского»</vt:lpstr>
      <vt:lpstr>Лучшая практика  «Православный ДС им. преп. Сергия Радонежского»</vt:lpstr>
      <vt:lpstr>Лучшая практика НАТТ</vt:lpstr>
      <vt:lpstr>Центр компетенций:  «Социальная сфера» (3 образца)</vt:lpstr>
      <vt:lpstr>Презентация PowerPoint</vt:lpstr>
      <vt:lpstr>Презентация PowerPoint</vt:lpstr>
      <vt:lpstr>Презентация PowerPoint</vt:lpstr>
      <vt:lpstr>Центр компетенций:  «Прочие» (1 образец)</vt:lpstr>
      <vt:lpstr>Презентация PowerPoint</vt:lpstr>
      <vt:lpstr>Центр компетенций:  «Стройка» (1 образец)</vt:lpstr>
      <vt:lpstr>Инструменты ПСР-инжиниринга</vt:lpstr>
      <vt:lpstr>Презентация PowerPoint</vt:lpstr>
      <vt:lpstr>Презентация PowerPoint</vt:lpstr>
      <vt:lpstr>Презентация PowerPoint</vt:lpstr>
      <vt:lpstr>Обоснование выбора площадки (на базе ПСК)</vt:lpstr>
      <vt:lpstr>Обоснование выбора площадки (на базе ПСК)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315</cp:revision>
  <cp:lastPrinted>2018-12-04T15:35:47Z</cp:lastPrinted>
  <dcterms:created xsi:type="dcterms:W3CDTF">2018-05-11T07:29:15Z</dcterms:created>
  <dcterms:modified xsi:type="dcterms:W3CDTF">2019-01-17T12:09:34Z</dcterms:modified>
</cp:coreProperties>
</file>