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57" r:id="rId3"/>
    <p:sldId id="258" r:id="rId4"/>
    <p:sldId id="274" r:id="rId5"/>
    <p:sldId id="260" r:id="rId6"/>
    <p:sldId id="270" r:id="rId7"/>
    <p:sldId id="269" r:id="rId8"/>
    <p:sldId id="261" r:id="rId9"/>
    <p:sldId id="268" r:id="rId10"/>
    <p:sldId id="265" r:id="rId11"/>
  </p:sldIdLst>
  <p:sldSz cx="12801600" cy="9601200" type="A3"/>
  <p:notesSz cx="6797675" cy="9926638"/>
  <p:defaultTextStyle>
    <a:defPPr>
      <a:defRPr lang="ru-RU"/>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9" autoAdjust="0"/>
    <p:restoredTop sz="99884" autoAdjust="0"/>
  </p:normalViewPr>
  <p:slideViewPr>
    <p:cSldViewPr>
      <p:cViewPr varScale="1">
        <p:scale>
          <a:sx n="77" d="100"/>
          <a:sy n="77" d="100"/>
        </p:scale>
        <p:origin x="945" y="66"/>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ru-RU" sz="1800" b="1" dirty="0">
                <a:solidFill>
                  <a:schemeClr val="tx1"/>
                </a:solidFill>
                <a:latin typeface="Arial" panose="020B0604020202020204" pitchFamily="34" charset="0"/>
                <a:cs typeface="Arial" panose="020B0604020202020204" pitchFamily="34" charset="0"/>
              </a:rPr>
              <a:t>ВПП, календарные дни</a:t>
            </a:r>
          </a:p>
        </c:rich>
      </c:tx>
      <c:layout/>
      <c:overlay val="0"/>
      <c:spPr>
        <a:noFill/>
        <a:ln>
          <a:noFill/>
        </a:ln>
        <a:effectLst/>
      </c:spPr>
    </c:title>
    <c:autoTitleDeleted val="0"/>
    <c:plotArea>
      <c:layout/>
      <c:barChart>
        <c:barDir val="col"/>
        <c:grouping val="stacked"/>
        <c:varyColors val="0"/>
        <c:ser>
          <c:idx val="0"/>
          <c:order val="0"/>
          <c:tx>
            <c:strRef>
              <c:f>'[Диаграмма в Microsoft PowerPoint]Лист2'!$C$6</c:f>
              <c:strCache>
                <c:ptCount val="1"/>
                <c:pt idx="0">
                  <c:v>ВПП, дни</c:v>
                </c:pt>
              </c:strCache>
            </c:strRef>
          </c:tx>
          <c:spPr>
            <a:solidFill>
              <a:schemeClr val="accent1"/>
            </a:solidFill>
            <a:ln>
              <a:noFill/>
            </a:ln>
            <a:effectLst/>
          </c:spPr>
          <c:invertIfNegative val="0"/>
          <c:dLbls>
            <c:spPr>
              <a:noFill/>
              <a:ln>
                <a:noFill/>
              </a:ln>
              <a:effectLst/>
            </c:spPr>
            <c:txPr>
              <a:bodyPr/>
              <a:lstStyle/>
              <a:p>
                <a:pPr>
                  <a:defRPr sz="1400">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Microsoft PowerPoint]Лист2'!$B$7:$B$9</c:f>
              <c:strCache>
                <c:ptCount val="3"/>
                <c:pt idx="0">
                  <c:v>02.18 (текущ.)</c:v>
                </c:pt>
                <c:pt idx="1">
                  <c:v>12.18 (целевое)</c:v>
                </c:pt>
                <c:pt idx="2">
                  <c:v>12.18 (факт)</c:v>
                </c:pt>
              </c:strCache>
            </c:strRef>
          </c:cat>
          <c:val>
            <c:numRef>
              <c:f>'[Диаграмма в Microsoft PowerPoint]Лист2'!$C$7:$C$9</c:f>
              <c:numCache>
                <c:formatCode>General</c:formatCode>
                <c:ptCount val="3"/>
                <c:pt idx="0">
                  <c:v>533</c:v>
                </c:pt>
                <c:pt idx="1">
                  <c:v>488</c:v>
                </c:pt>
                <c:pt idx="2">
                  <c:v>488</c:v>
                </c:pt>
              </c:numCache>
            </c:numRef>
          </c:val>
        </c:ser>
        <c:dLbls>
          <c:showLegendKey val="0"/>
          <c:showVal val="0"/>
          <c:showCatName val="0"/>
          <c:showSerName val="0"/>
          <c:showPercent val="0"/>
          <c:showBubbleSize val="0"/>
        </c:dLbls>
        <c:gapWidth val="150"/>
        <c:overlap val="100"/>
        <c:axId val="197452208"/>
        <c:axId val="197442416"/>
      </c:barChart>
      <c:catAx>
        <c:axId val="19745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97442416"/>
        <c:crosses val="autoZero"/>
        <c:auto val="1"/>
        <c:lblAlgn val="ctr"/>
        <c:lblOffset val="100"/>
        <c:noMultiLvlLbl val="0"/>
      </c:catAx>
      <c:valAx>
        <c:axId val="197442416"/>
        <c:scaling>
          <c:orientation val="minMax"/>
          <c:min val="0"/>
        </c:scaling>
        <c:delete val="0"/>
        <c:axPos val="l"/>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ru-RU"/>
          </a:p>
        </c:txPr>
        <c:crossAx val="1974522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a:pPr>
            <a:r>
              <a:rPr lang="ru-RU" dirty="0">
                <a:latin typeface="Arial" panose="020B0604020202020204" pitchFamily="34" charset="0"/>
                <a:cs typeface="Arial" panose="020B0604020202020204" pitchFamily="34" charset="0"/>
              </a:rPr>
              <a:t>Трудоемкость, чел/месяц</a:t>
            </a:r>
          </a:p>
        </c:rich>
      </c:tx>
      <c:layout/>
      <c:overlay val="0"/>
    </c:title>
    <c:autoTitleDeleted val="0"/>
    <c:plotArea>
      <c:layout/>
      <c:barChart>
        <c:barDir val="col"/>
        <c:grouping val="stacked"/>
        <c:varyColors val="0"/>
        <c:ser>
          <c:idx val="0"/>
          <c:order val="0"/>
          <c:tx>
            <c:strRef>
              <c:f>'[Диаграмма в Microsoft PowerPoint]Лист2'!$C$6</c:f>
              <c:strCache>
                <c:ptCount val="1"/>
                <c:pt idx="0">
                  <c:v>Трудоемкость, чел/месяц</c:v>
                </c:pt>
              </c:strCache>
            </c:strRef>
          </c:tx>
          <c:invertIfNegative val="0"/>
          <c:dLbls>
            <c:spPr>
              <a:noFill/>
              <a:ln>
                <a:noFill/>
              </a:ln>
              <a:effectLst/>
            </c:spPr>
            <c:txPr>
              <a:bodyPr/>
              <a:lstStyle/>
              <a:p>
                <a:pPr>
                  <a:defRPr sz="1400">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Microsoft PowerPoint]Лист2'!$B$7:$B$9</c:f>
              <c:strCache>
                <c:ptCount val="3"/>
                <c:pt idx="0">
                  <c:v>02.18 (текущ.)</c:v>
                </c:pt>
                <c:pt idx="1">
                  <c:v>12.18 (целевое)</c:v>
                </c:pt>
                <c:pt idx="2">
                  <c:v>12.18 (факт)</c:v>
                </c:pt>
              </c:strCache>
            </c:strRef>
          </c:cat>
          <c:val>
            <c:numRef>
              <c:f>'[Диаграмма в Microsoft PowerPoint]Лист2'!$C$7:$C$9</c:f>
              <c:numCache>
                <c:formatCode>General</c:formatCode>
                <c:ptCount val="3"/>
                <c:pt idx="0">
                  <c:v>598</c:v>
                </c:pt>
                <c:pt idx="1">
                  <c:v>552</c:v>
                </c:pt>
                <c:pt idx="2">
                  <c:v>538</c:v>
                </c:pt>
              </c:numCache>
            </c:numRef>
          </c:val>
        </c:ser>
        <c:dLbls>
          <c:showLegendKey val="0"/>
          <c:showVal val="0"/>
          <c:showCatName val="0"/>
          <c:showSerName val="0"/>
          <c:showPercent val="0"/>
          <c:showBubbleSize val="0"/>
        </c:dLbls>
        <c:gapWidth val="150"/>
        <c:overlap val="100"/>
        <c:axId val="197441328"/>
        <c:axId val="197447856"/>
      </c:barChart>
      <c:catAx>
        <c:axId val="197441328"/>
        <c:scaling>
          <c:orientation val="minMax"/>
        </c:scaling>
        <c:delete val="0"/>
        <c:axPos val="b"/>
        <c:numFmt formatCode="General" sourceLinked="1"/>
        <c:majorTickMark val="none"/>
        <c:minorTickMark val="none"/>
        <c:tickLblPos val="nextTo"/>
        <c:txPr>
          <a:bodyPr rot="-60000000" vert="horz"/>
          <a:lstStyle/>
          <a:p>
            <a:pPr>
              <a:defRPr sz="1200">
                <a:latin typeface="Arial" panose="020B0604020202020204" pitchFamily="34" charset="0"/>
                <a:cs typeface="Arial" panose="020B0604020202020204" pitchFamily="34" charset="0"/>
              </a:defRPr>
            </a:pPr>
            <a:endParaRPr lang="ru-RU"/>
          </a:p>
        </c:txPr>
        <c:crossAx val="197447856"/>
        <c:crosses val="autoZero"/>
        <c:auto val="1"/>
        <c:lblAlgn val="ctr"/>
        <c:lblOffset val="100"/>
        <c:noMultiLvlLbl val="0"/>
      </c:catAx>
      <c:valAx>
        <c:axId val="197447856"/>
        <c:scaling>
          <c:orientation val="minMax"/>
          <c:min val="0"/>
        </c:scaling>
        <c:delete val="0"/>
        <c:axPos val="l"/>
        <c:numFmt formatCode="General" sourceLinked="1"/>
        <c:majorTickMark val="none"/>
        <c:minorTickMark val="none"/>
        <c:tickLblPos val="nextTo"/>
        <c:txPr>
          <a:bodyPr rot="-60000000" vert="horz"/>
          <a:lstStyle/>
          <a:p>
            <a:pPr>
              <a:defRPr sz="1200">
                <a:latin typeface="Arial" panose="020B0604020202020204" pitchFamily="34" charset="0"/>
                <a:cs typeface="Arial" panose="020B0604020202020204" pitchFamily="34" charset="0"/>
              </a:defRPr>
            </a:pPr>
            <a:endParaRPr lang="ru-RU"/>
          </a:p>
        </c:txPr>
        <c:crossAx val="19744132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vert="horz"/>
          <a:lstStyle/>
          <a:p>
            <a:pPr>
              <a:defRPr>
                <a:latin typeface="Arial" panose="020B0604020202020204" pitchFamily="34" charset="0"/>
                <a:cs typeface="Arial" panose="020B0604020202020204" pitchFamily="34" charset="0"/>
              </a:defRPr>
            </a:pPr>
            <a:r>
              <a:rPr lang="ru-RU" dirty="0">
                <a:latin typeface="Arial" panose="020B0604020202020204" pitchFamily="34" charset="0"/>
                <a:cs typeface="Arial" panose="020B0604020202020204" pitchFamily="34" charset="0"/>
              </a:rPr>
              <a:t>Выполнение тех. требований заказчика, %</a:t>
            </a:r>
          </a:p>
        </c:rich>
      </c:tx>
      <c:layout>
        <c:manualLayout>
          <c:xMode val="edge"/>
          <c:yMode val="edge"/>
          <c:x val="0.1517954783549052"/>
          <c:y val="0"/>
        </c:manualLayout>
      </c:layout>
      <c:overlay val="0"/>
    </c:title>
    <c:autoTitleDeleted val="0"/>
    <c:plotArea>
      <c:layout/>
      <c:barChart>
        <c:barDir val="col"/>
        <c:grouping val="stacked"/>
        <c:varyColors val="0"/>
        <c:ser>
          <c:idx val="0"/>
          <c:order val="0"/>
          <c:tx>
            <c:strRef>
              <c:f>'[Диаграмма в Microsoft PowerPoint]Лист2'!$C$6</c:f>
              <c:strCache>
                <c:ptCount val="1"/>
                <c:pt idx="0">
                  <c:v>Выполнение тех. требований заказчика, %</c:v>
                </c:pt>
              </c:strCache>
            </c:strRef>
          </c:tx>
          <c:invertIfNegative val="0"/>
          <c:dLbls>
            <c:spPr>
              <a:noFill/>
              <a:ln>
                <a:noFill/>
              </a:ln>
              <a:effectLst/>
            </c:spPr>
            <c:txPr>
              <a:bodyPr/>
              <a:lstStyle/>
              <a:p>
                <a:pPr>
                  <a:defRPr sz="1400">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Microsoft PowerPoint]Лист2'!$B$7:$B$9</c:f>
              <c:strCache>
                <c:ptCount val="3"/>
                <c:pt idx="0">
                  <c:v>02.18 (текущ.)</c:v>
                </c:pt>
                <c:pt idx="1">
                  <c:v>12.18 (целевое)</c:v>
                </c:pt>
                <c:pt idx="2">
                  <c:v>12.18 (факт)</c:v>
                </c:pt>
              </c:strCache>
            </c:strRef>
          </c:cat>
          <c:val>
            <c:numRef>
              <c:f>'[Диаграмма в Microsoft PowerPoint]Лист2'!$C$7:$C$9</c:f>
              <c:numCache>
                <c:formatCode>General</c:formatCode>
                <c:ptCount val="3"/>
                <c:pt idx="0">
                  <c:v>10</c:v>
                </c:pt>
                <c:pt idx="1">
                  <c:v>80</c:v>
                </c:pt>
                <c:pt idx="2">
                  <c:v>80</c:v>
                </c:pt>
              </c:numCache>
            </c:numRef>
          </c:val>
        </c:ser>
        <c:dLbls>
          <c:dLblPos val="ctr"/>
          <c:showLegendKey val="0"/>
          <c:showVal val="1"/>
          <c:showCatName val="0"/>
          <c:showSerName val="0"/>
          <c:showPercent val="0"/>
          <c:showBubbleSize val="0"/>
        </c:dLbls>
        <c:gapWidth val="150"/>
        <c:overlap val="100"/>
        <c:axId val="205171616"/>
        <c:axId val="205173792"/>
      </c:barChart>
      <c:catAx>
        <c:axId val="205171616"/>
        <c:scaling>
          <c:orientation val="minMax"/>
        </c:scaling>
        <c:delete val="0"/>
        <c:axPos val="b"/>
        <c:numFmt formatCode="General" sourceLinked="1"/>
        <c:majorTickMark val="none"/>
        <c:minorTickMark val="none"/>
        <c:tickLblPos val="nextTo"/>
        <c:txPr>
          <a:bodyPr rot="-60000000" vert="horz"/>
          <a:lstStyle/>
          <a:p>
            <a:pPr>
              <a:defRPr sz="1200">
                <a:latin typeface="Arial" panose="020B0604020202020204" pitchFamily="34" charset="0"/>
                <a:cs typeface="Arial" panose="020B0604020202020204" pitchFamily="34" charset="0"/>
              </a:defRPr>
            </a:pPr>
            <a:endParaRPr lang="ru-RU"/>
          </a:p>
        </c:txPr>
        <c:crossAx val="205173792"/>
        <c:crosses val="autoZero"/>
        <c:auto val="1"/>
        <c:lblAlgn val="ctr"/>
        <c:lblOffset val="100"/>
        <c:noMultiLvlLbl val="0"/>
      </c:catAx>
      <c:valAx>
        <c:axId val="205173792"/>
        <c:scaling>
          <c:orientation val="minMax"/>
          <c:min val="0"/>
        </c:scaling>
        <c:delete val="0"/>
        <c:axPos val="l"/>
        <c:numFmt formatCode="General" sourceLinked="1"/>
        <c:majorTickMark val="none"/>
        <c:minorTickMark val="none"/>
        <c:tickLblPos val="nextTo"/>
        <c:txPr>
          <a:bodyPr rot="-60000000" vert="horz"/>
          <a:lstStyle/>
          <a:p>
            <a:pPr>
              <a:defRPr sz="1200">
                <a:latin typeface="Arial" panose="020B0604020202020204" pitchFamily="34" charset="0"/>
                <a:cs typeface="Arial" panose="020B0604020202020204" pitchFamily="34" charset="0"/>
              </a:defRPr>
            </a:pPr>
            <a:endParaRPr lang="ru-RU"/>
          </a:p>
        </c:txPr>
        <c:crossAx val="20517161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latin typeface="Arial" panose="020B0604020202020204" pitchFamily="34" charset="0"/>
                <a:cs typeface="Arial" panose="020B0604020202020204" pitchFamily="34" charset="0"/>
              </a:defRPr>
            </a:pPr>
            <a:r>
              <a:rPr lang="ru-RU">
                <a:latin typeface="Arial" panose="020B0604020202020204" pitchFamily="34" charset="0"/>
                <a:cs typeface="Arial" panose="020B0604020202020204" pitchFamily="34" charset="0"/>
              </a:rPr>
              <a:t>НЗП, тысяч рублей</a:t>
            </a:r>
          </a:p>
        </c:rich>
      </c:tx>
      <c:layout/>
      <c:overlay val="0"/>
    </c:title>
    <c:autoTitleDeleted val="0"/>
    <c:plotArea>
      <c:layout/>
      <c:barChart>
        <c:barDir val="col"/>
        <c:grouping val="stacked"/>
        <c:varyColors val="0"/>
        <c:ser>
          <c:idx val="0"/>
          <c:order val="0"/>
          <c:tx>
            <c:strRef>
              <c:f>'[Диаграмма в Microsoft PowerPoint]Лист2'!$C$6</c:f>
              <c:strCache>
                <c:ptCount val="1"/>
                <c:pt idx="0">
                  <c:v>НЗП, тысяч рублей</c:v>
                </c:pt>
              </c:strCache>
            </c:strRef>
          </c:tx>
          <c:invertIfNegative val="0"/>
          <c:dLbls>
            <c:spPr>
              <a:noFill/>
              <a:ln>
                <a:noFill/>
              </a:ln>
              <a:effectLst/>
            </c:spPr>
            <c:txPr>
              <a:bodyPr/>
              <a:lstStyle/>
              <a:p>
                <a:pPr>
                  <a:defRPr sz="1400">
                    <a:latin typeface="Arial" panose="020B0604020202020204" pitchFamily="34" charset="0"/>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в Microsoft PowerPoint]Лист2'!$B$7:$B$9</c:f>
              <c:strCache>
                <c:ptCount val="3"/>
                <c:pt idx="0">
                  <c:v>02.18 (текущ.)</c:v>
                </c:pt>
                <c:pt idx="1">
                  <c:v>12.18 (целевое)</c:v>
                </c:pt>
                <c:pt idx="2">
                  <c:v>12.18 (факт)</c:v>
                </c:pt>
              </c:strCache>
            </c:strRef>
          </c:cat>
          <c:val>
            <c:numRef>
              <c:f>'[Диаграмма в Microsoft PowerPoint]Лист2'!$C$7:$C$9</c:f>
              <c:numCache>
                <c:formatCode>General</c:formatCode>
                <c:ptCount val="3"/>
                <c:pt idx="0">
                  <c:v>44738</c:v>
                </c:pt>
                <c:pt idx="1">
                  <c:v>41496.199999999997</c:v>
                </c:pt>
                <c:pt idx="2">
                  <c:v>38562.5</c:v>
                </c:pt>
              </c:numCache>
            </c:numRef>
          </c:val>
        </c:ser>
        <c:dLbls>
          <c:dLblPos val="ctr"/>
          <c:showLegendKey val="0"/>
          <c:showVal val="1"/>
          <c:showCatName val="0"/>
          <c:showSerName val="0"/>
          <c:showPercent val="0"/>
          <c:showBubbleSize val="0"/>
        </c:dLbls>
        <c:gapWidth val="150"/>
        <c:overlap val="100"/>
        <c:axId val="205169440"/>
        <c:axId val="205172160"/>
      </c:barChart>
      <c:catAx>
        <c:axId val="205169440"/>
        <c:scaling>
          <c:orientation val="minMax"/>
        </c:scaling>
        <c:delete val="0"/>
        <c:axPos val="b"/>
        <c:numFmt formatCode="General" sourceLinked="1"/>
        <c:majorTickMark val="none"/>
        <c:minorTickMark val="none"/>
        <c:tickLblPos val="nextTo"/>
        <c:txPr>
          <a:bodyPr rot="-60000000" vert="horz"/>
          <a:lstStyle/>
          <a:p>
            <a:pPr>
              <a:defRPr sz="1200">
                <a:latin typeface="Arial" panose="020B0604020202020204" pitchFamily="34" charset="0"/>
                <a:cs typeface="Arial" panose="020B0604020202020204" pitchFamily="34" charset="0"/>
              </a:defRPr>
            </a:pPr>
            <a:endParaRPr lang="ru-RU"/>
          </a:p>
        </c:txPr>
        <c:crossAx val="205172160"/>
        <c:crosses val="autoZero"/>
        <c:auto val="1"/>
        <c:lblAlgn val="ctr"/>
        <c:lblOffset val="100"/>
        <c:noMultiLvlLbl val="0"/>
      </c:catAx>
      <c:valAx>
        <c:axId val="205172160"/>
        <c:scaling>
          <c:orientation val="minMax"/>
          <c:min val="0"/>
        </c:scaling>
        <c:delete val="0"/>
        <c:axPos val="l"/>
        <c:numFmt formatCode="General" sourceLinked="1"/>
        <c:majorTickMark val="none"/>
        <c:minorTickMark val="none"/>
        <c:tickLblPos val="nextTo"/>
        <c:txPr>
          <a:bodyPr rot="-60000000" vert="horz"/>
          <a:lstStyle/>
          <a:p>
            <a:pPr>
              <a:defRPr sz="1200">
                <a:latin typeface="Arial" panose="020B0604020202020204" pitchFamily="34" charset="0"/>
                <a:cs typeface="Arial" panose="020B0604020202020204" pitchFamily="34" charset="0"/>
              </a:defRPr>
            </a:pPr>
            <a:endParaRPr lang="ru-RU"/>
          </a:p>
        </c:txPr>
        <c:crossAx val="2051694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975198-EA20-486E-868D-5489E2A61CB9}" type="datetimeFigureOut">
              <a:rPr lang="ru-RU" smtClean="0"/>
              <a:pPr/>
              <a:t>04.03.2019</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43DFC67-A101-4B14-9913-DC415321D11B}" type="slidenum">
              <a:rPr lang="ru-RU" smtClean="0"/>
              <a:pPr/>
              <a:t>‹#›</a:t>
            </a:fld>
            <a:endParaRPr lang="ru-RU"/>
          </a:p>
        </p:txBody>
      </p:sp>
    </p:spTree>
    <p:extLst>
      <p:ext uri="{BB962C8B-B14F-4D97-AF65-F5344CB8AC3E}">
        <p14:creationId xmlns:p14="http://schemas.microsoft.com/office/powerpoint/2010/main" val="196534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2</a:t>
            </a:fld>
            <a:endParaRPr lang="ru-RU"/>
          </a:p>
        </p:txBody>
      </p:sp>
    </p:spTree>
    <p:extLst>
      <p:ext uri="{BB962C8B-B14F-4D97-AF65-F5344CB8AC3E}">
        <p14:creationId xmlns:p14="http://schemas.microsoft.com/office/powerpoint/2010/main" val="6174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3</a:t>
            </a:fld>
            <a:endParaRPr lang="ru-RU"/>
          </a:p>
        </p:txBody>
      </p:sp>
    </p:spTree>
    <p:extLst>
      <p:ext uri="{BB962C8B-B14F-4D97-AF65-F5344CB8AC3E}">
        <p14:creationId xmlns:p14="http://schemas.microsoft.com/office/powerpoint/2010/main" val="68410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4</a:t>
            </a:fld>
            <a:endParaRPr lang="ru-RU"/>
          </a:p>
        </p:txBody>
      </p:sp>
    </p:spTree>
    <p:extLst>
      <p:ext uri="{BB962C8B-B14F-4D97-AF65-F5344CB8AC3E}">
        <p14:creationId xmlns:p14="http://schemas.microsoft.com/office/powerpoint/2010/main" val="86314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5</a:t>
            </a:fld>
            <a:endParaRPr lang="ru-RU"/>
          </a:p>
        </p:txBody>
      </p:sp>
    </p:spTree>
    <p:extLst>
      <p:ext uri="{BB962C8B-B14F-4D97-AF65-F5344CB8AC3E}">
        <p14:creationId xmlns:p14="http://schemas.microsoft.com/office/powerpoint/2010/main" val="278811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6</a:t>
            </a:fld>
            <a:endParaRPr lang="ru-RU"/>
          </a:p>
        </p:txBody>
      </p:sp>
    </p:spTree>
    <p:extLst>
      <p:ext uri="{BB962C8B-B14F-4D97-AF65-F5344CB8AC3E}">
        <p14:creationId xmlns:p14="http://schemas.microsoft.com/office/powerpoint/2010/main" val="278811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7</a:t>
            </a:fld>
            <a:endParaRPr lang="ru-RU"/>
          </a:p>
        </p:txBody>
      </p:sp>
    </p:spTree>
    <p:extLst>
      <p:ext uri="{BB962C8B-B14F-4D97-AF65-F5344CB8AC3E}">
        <p14:creationId xmlns:p14="http://schemas.microsoft.com/office/powerpoint/2010/main" val="278811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8</a:t>
            </a:fld>
            <a:endParaRPr lang="ru-RU"/>
          </a:p>
        </p:txBody>
      </p:sp>
    </p:spTree>
    <p:extLst>
      <p:ext uri="{BB962C8B-B14F-4D97-AF65-F5344CB8AC3E}">
        <p14:creationId xmlns:p14="http://schemas.microsoft.com/office/powerpoint/2010/main" val="121914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9</a:t>
            </a:fld>
            <a:endParaRPr lang="ru-RU"/>
          </a:p>
        </p:txBody>
      </p:sp>
    </p:spTree>
    <p:extLst>
      <p:ext uri="{BB962C8B-B14F-4D97-AF65-F5344CB8AC3E}">
        <p14:creationId xmlns:p14="http://schemas.microsoft.com/office/powerpoint/2010/main" val="183999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43DFC67-A101-4B14-9913-DC415321D11B}" type="slidenum">
              <a:rPr lang="ru-RU" smtClean="0"/>
              <a:pPr/>
              <a:t>10</a:t>
            </a:fld>
            <a:endParaRPr lang="ru-RU"/>
          </a:p>
        </p:txBody>
      </p:sp>
    </p:spTree>
    <p:extLst>
      <p:ext uri="{BB962C8B-B14F-4D97-AF65-F5344CB8AC3E}">
        <p14:creationId xmlns:p14="http://schemas.microsoft.com/office/powerpoint/2010/main" val="3144818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0120" y="2982596"/>
            <a:ext cx="10881360" cy="2058035"/>
          </a:xfrm>
        </p:spPr>
        <p:txBody>
          <a:bodyPr/>
          <a:lstStyle/>
          <a:p>
            <a:r>
              <a:rPr lang="ru-RU"/>
              <a:t>Образец заголовка</a:t>
            </a:r>
          </a:p>
        </p:txBody>
      </p:sp>
      <p:sp>
        <p:nvSpPr>
          <p:cNvPr id="3" name="Подзаголовок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1160" y="384494"/>
            <a:ext cx="2880360" cy="819213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40080" y="384494"/>
            <a:ext cx="8427720" cy="819213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6169661"/>
            <a:ext cx="10881360" cy="1906905"/>
          </a:xfrm>
        </p:spPr>
        <p:txBody>
          <a:bodyPr anchor="t"/>
          <a:lstStyle>
            <a:lvl1pPr algn="l">
              <a:defRPr sz="5600" b="1" cap="all"/>
            </a:lvl1pPr>
          </a:lstStyle>
          <a:p>
            <a:r>
              <a:rPr lang="ru-RU"/>
              <a:t>Образец заголовка</a:t>
            </a:r>
          </a:p>
        </p:txBody>
      </p:sp>
      <p:sp>
        <p:nvSpPr>
          <p:cNvPr id="3" name="Текст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ru-RU"/>
              <a:t>Образец текста</a:t>
            </a:r>
          </a:p>
        </p:txBody>
      </p:sp>
      <p:sp>
        <p:nvSpPr>
          <p:cNvPr id="4" name="Содержимое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ru-RU"/>
              <a:t>Образец текста</a:t>
            </a:r>
          </a:p>
        </p:txBody>
      </p:sp>
      <p:sp>
        <p:nvSpPr>
          <p:cNvPr id="6" name="Содержимое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1" y="382270"/>
            <a:ext cx="4211638" cy="1626870"/>
          </a:xfrm>
        </p:spPr>
        <p:txBody>
          <a:bodyPr anchor="b"/>
          <a:lstStyle>
            <a:lvl1pPr algn="l">
              <a:defRPr sz="2800" b="1"/>
            </a:lvl1pPr>
          </a:lstStyle>
          <a:p>
            <a:r>
              <a:rPr lang="ru-RU"/>
              <a:t>Образец заголовка</a:t>
            </a:r>
          </a:p>
        </p:txBody>
      </p:sp>
      <p:sp>
        <p:nvSpPr>
          <p:cNvPr id="3" name="Содержимое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ru-RU"/>
              <a:t>Образец текста</a:t>
            </a:r>
          </a:p>
        </p:txBody>
      </p:sp>
      <p:sp>
        <p:nvSpPr>
          <p:cNvPr id="5" name="Дата 4"/>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203" y="6720840"/>
            <a:ext cx="7680960" cy="793433"/>
          </a:xfrm>
        </p:spPr>
        <p:txBody>
          <a:bodyPr anchor="b"/>
          <a:lstStyle>
            <a:lvl1pPr algn="l">
              <a:defRPr sz="2800" b="1"/>
            </a:lvl1pPr>
          </a:lstStyle>
          <a:p>
            <a:r>
              <a:rPr lang="ru-RU"/>
              <a:t>Образец заголовка</a:t>
            </a:r>
          </a:p>
        </p:txBody>
      </p:sp>
      <p:sp>
        <p:nvSpPr>
          <p:cNvPr id="3" name="Рисунок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ru-RU"/>
          </a:p>
        </p:txBody>
      </p:sp>
      <p:sp>
        <p:nvSpPr>
          <p:cNvPr id="4" name="Текст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ru-RU"/>
              <a:t>Образец текста</a:t>
            </a:r>
          </a:p>
        </p:txBody>
      </p:sp>
      <p:sp>
        <p:nvSpPr>
          <p:cNvPr id="5" name="Дата 4"/>
          <p:cNvSpPr>
            <a:spLocks noGrp="1"/>
          </p:cNvSpPr>
          <p:nvPr>
            <p:ph type="dt" sz="half" idx="10"/>
          </p:nvPr>
        </p:nvSpPr>
        <p:spPr/>
        <p:txBody>
          <a:bodyPr/>
          <a:lstStyle/>
          <a:p>
            <a:fld id="{02E0F876-9EFD-4875-A88D-7420AA106A27}"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B51E42-3B60-4809-9F3A-9C5B3EEC35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2E0F876-9EFD-4875-A88D-7420AA106A27}" type="datetimeFigureOut">
              <a:rPr lang="ru-RU" smtClean="0"/>
              <a:pPr/>
              <a:t>04.03.2019</a:t>
            </a:fld>
            <a:endParaRPr lang="ru-RU"/>
          </a:p>
        </p:txBody>
      </p:sp>
      <p:sp>
        <p:nvSpPr>
          <p:cNvPr id="5" name="Нижний колонтитул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4B51E42-3B60-4809-9F3A-9C5B3EEC354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ru-RU"/>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www.sialuch.com/" TargetMode="Externa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tmp"/></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064" y="1342129"/>
            <a:ext cx="4032448"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latin typeface="Arial" panose="020B0604020202020204" pitchFamily="34" charset="0"/>
                <a:cs typeface="Arial" panose="020B0604020202020204" pitchFamily="34" charset="0"/>
              </a:rPr>
              <a:t>1. </a:t>
            </a:r>
            <a:r>
              <a:rPr lang="ru-RU" sz="2000" dirty="0" smtClean="0">
                <a:solidFill>
                  <a:schemeClr val="tx1">
                    <a:lumMod val="95000"/>
                    <a:lumOff val="5000"/>
                  </a:schemeClr>
                </a:solidFill>
                <a:latin typeface="Arial" panose="020B0604020202020204" pitchFamily="34" charset="0"/>
                <a:cs typeface="Arial" panose="020B0604020202020204" pitchFamily="34" charset="0"/>
              </a:rPr>
              <a:t>Информация о предприятии</a:t>
            </a:r>
            <a:endParaRPr lang="ru-RU"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4395847" y="1332483"/>
            <a:ext cx="4032448"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latin typeface="Arial" panose="020B0604020202020204" pitchFamily="34" charset="0"/>
                <a:cs typeface="Arial" panose="020B0604020202020204" pitchFamily="34" charset="0"/>
              </a:rPr>
              <a:t>2. </a:t>
            </a:r>
            <a:r>
              <a:rPr lang="ru-RU" sz="2000" dirty="0" smtClean="0">
                <a:solidFill>
                  <a:schemeClr val="tx1">
                    <a:lumMod val="95000"/>
                    <a:lumOff val="5000"/>
                  </a:schemeClr>
                </a:solidFill>
                <a:latin typeface="Arial" panose="020B0604020202020204" pitchFamily="34" charset="0"/>
                <a:cs typeface="Arial" panose="020B0604020202020204" pitchFamily="34" charset="0"/>
              </a:rPr>
              <a:t>Визуальное управление НИОКР</a:t>
            </a:r>
            <a:endParaRPr lang="ru-RU"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Прямоугольник 5"/>
          <p:cNvSpPr/>
          <p:nvPr/>
        </p:nvSpPr>
        <p:spPr>
          <a:xfrm>
            <a:off x="8618646" y="1342129"/>
            <a:ext cx="4032448"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latin typeface="Arial" panose="020B0604020202020204" pitchFamily="34" charset="0"/>
                <a:cs typeface="Arial" panose="020B0604020202020204" pitchFamily="34" charset="0"/>
              </a:rPr>
              <a:t>3. Динамика показателей</a:t>
            </a:r>
          </a:p>
        </p:txBody>
      </p:sp>
      <p:sp>
        <p:nvSpPr>
          <p:cNvPr id="7" name="Прямоугольник 6"/>
          <p:cNvSpPr/>
          <p:nvPr/>
        </p:nvSpPr>
        <p:spPr>
          <a:xfrm>
            <a:off x="150506" y="3893299"/>
            <a:ext cx="4058006"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latin typeface="Arial" panose="020B0604020202020204" pitchFamily="34" charset="0"/>
                <a:cs typeface="Arial" panose="020B0604020202020204" pitchFamily="34" charset="0"/>
              </a:rPr>
              <a:t>4. </a:t>
            </a:r>
            <a:r>
              <a:rPr lang="ru-RU" sz="2000" kern="0" dirty="0">
                <a:solidFill>
                  <a:schemeClr val="tx1"/>
                </a:solidFill>
                <a:latin typeface="Arial" panose="020B0604020202020204" pitchFamily="34" charset="0"/>
                <a:cs typeface="Arial" panose="020B0604020202020204" pitchFamily="34" charset="0"/>
              </a:rPr>
              <a:t>Картирование </a:t>
            </a:r>
            <a:r>
              <a:rPr lang="ru-RU" sz="2000" kern="0" dirty="0" smtClean="0">
                <a:solidFill>
                  <a:schemeClr val="tx1"/>
                </a:solidFill>
                <a:latin typeface="Arial" panose="020B0604020202020204" pitchFamily="34" charset="0"/>
                <a:cs typeface="Arial" panose="020B0604020202020204" pitchFamily="34" charset="0"/>
              </a:rPr>
              <a:t>процессов</a:t>
            </a:r>
            <a:endParaRPr lang="ru-RU" sz="2000" kern="0" dirty="0">
              <a:solidFill>
                <a:schemeClr val="tx1"/>
              </a:solidFill>
              <a:latin typeface="Arial" panose="020B0604020202020204" pitchFamily="34" charset="0"/>
              <a:cs typeface="Arial" panose="020B0604020202020204" pitchFamily="34" charset="0"/>
            </a:endParaRPr>
          </a:p>
        </p:txBody>
      </p:sp>
      <p:sp>
        <p:nvSpPr>
          <p:cNvPr id="8" name="Прямоугольник 7"/>
          <p:cNvSpPr/>
          <p:nvPr/>
        </p:nvSpPr>
        <p:spPr>
          <a:xfrm>
            <a:off x="4384576" y="3893299"/>
            <a:ext cx="4032448"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lang="ru-RU" sz="2000" dirty="0">
                <a:solidFill>
                  <a:schemeClr val="tx1">
                    <a:lumMod val="95000"/>
                    <a:lumOff val="5000"/>
                  </a:schemeClr>
                </a:solidFill>
                <a:latin typeface="Arial" panose="020B0604020202020204" pitchFamily="34" charset="0"/>
                <a:cs typeface="Arial" panose="020B0604020202020204" pitchFamily="34" charset="0"/>
              </a:rPr>
              <a:t>5. </a:t>
            </a:r>
            <a:r>
              <a:rPr lang="ru-RU" sz="2000" kern="0" dirty="0">
                <a:solidFill>
                  <a:schemeClr val="tx1"/>
                </a:solidFill>
                <a:latin typeface="Arial" panose="020B0604020202020204" pitchFamily="34" charset="0"/>
                <a:cs typeface="Arial" panose="020B0604020202020204" pitchFamily="34" charset="0"/>
              </a:rPr>
              <a:t>Построение диаграммы </a:t>
            </a:r>
            <a:r>
              <a:rPr lang="ru-RU" sz="2000" kern="0" dirty="0" err="1">
                <a:solidFill>
                  <a:schemeClr val="tx1"/>
                </a:solidFill>
                <a:latin typeface="Arial" panose="020B0604020202020204" pitchFamily="34" charset="0"/>
                <a:cs typeface="Arial" panose="020B0604020202020204" pitchFamily="34" charset="0"/>
              </a:rPr>
              <a:t>Гантта</a:t>
            </a:r>
            <a:r>
              <a:rPr lang="ru-RU" sz="2000" kern="0" dirty="0">
                <a:solidFill>
                  <a:schemeClr val="tx1"/>
                </a:solidFill>
                <a:latin typeface="Arial" panose="020B0604020202020204" pitchFamily="34" charset="0"/>
                <a:cs typeface="Arial" panose="020B0604020202020204" pitchFamily="34" charset="0"/>
              </a:rPr>
              <a:t> и дерева экспериментов</a:t>
            </a:r>
          </a:p>
        </p:txBody>
      </p:sp>
      <p:sp>
        <p:nvSpPr>
          <p:cNvPr id="9" name="Прямоугольник 8"/>
          <p:cNvSpPr/>
          <p:nvPr/>
        </p:nvSpPr>
        <p:spPr>
          <a:xfrm>
            <a:off x="8618646" y="3893299"/>
            <a:ext cx="4032448"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lang="ru-RU" sz="2000" dirty="0">
                <a:solidFill>
                  <a:schemeClr val="tx1">
                    <a:lumMod val="95000"/>
                    <a:lumOff val="5000"/>
                  </a:schemeClr>
                </a:solidFill>
                <a:latin typeface="Arial" panose="020B0604020202020204" pitchFamily="34" charset="0"/>
                <a:cs typeface="Arial" panose="020B0604020202020204" pitchFamily="34" charset="0"/>
              </a:rPr>
              <a:t>6. </a:t>
            </a:r>
            <a:r>
              <a:rPr lang="ru-RU" sz="2000" kern="0" dirty="0">
                <a:solidFill>
                  <a:schemeClr val="tx1"/>
                </a:solidFill>
                <a:latin typeface="Arial" panose="020B0604020202020204" pitchFamily="34" charset="0"/>
                <a:cs typeface="Arial" panose="020B0604020202020204" pitchFamily="34" charset="0"/>
              </a:rPr>
              <a:t>Построение плана-графика </a:t>
            </a:r>
            <a:endParaRPr lang="ru-RU" sz="2000" kern="0" dirty="0" smtClean="0">
              <a:solidFill>
                <a:schemeClr val="tx1"/>
              </a:solidFill>
              <a:latin typeface="Arial" panose="020B0604020202020204" pitchFamily="34" charset="0"/>
              <a:cs typeface="Arial" panose="020B0604020202020204" pitchFamily="34" charset="0"/>
            </a:endParaRPr>
          </a:p>
          <a:p>
            <a:pPr algn="ctr" defTabSz="914400" eaLnBrk="0" fontAlgn="base" hangingPunct="0">
              <a:spcBef>
                <a:spcPct val="0"/>
              </a:spcBef>
              <a:spcAft>
                <a:spcPct val="0"/>
              </a:spcAft>
              <a:defRPr/>
            </a:pPr>
            <a:r>
              <a:rPr lang="ru-RU" sz="2000" kern="0" dirty="0" smtClean="0">
                <a:solidFill>
                  <a:schemeClr val="tx1"/>
                </a:solidFill>
                <a:latin typeface="Arial" panose="020B0604020202020204" pitchFamily="34" charset="0"/>
                <a:cs typeface="Arial" panose="020B0604020202020204" pitchFamily="34" charset="0"/>
              </a:rPr>
              <a:t>2</a:t>
            </a:r>
            <a:r>
              <a:rPr lang="ru-RU" sz="2000" kern="0" dirty="0">
                <a:solidFill>
                  <a:schemeClr val="tx1"/>
                </a:solidFill>
                <a:latin typeface="Arial" panose="020B0604020202020204" pitchFamily="34" charset="0"/>
                <a:cs typeface="Arial" panose="020B0604020202020204" pitchFamily="34" charset="0"/>
              </a:rPr>
              <a:t>, 3 уровня</a:t>
            </a:r>
          </a:p>
        </p:txBody>
      </p:sp>
      <p:sp>
        <p:nvSpPr>
          <p:cNvPr id="10" name="Прямоугольник 9"/>
          <p:cNvSpPr/>
          <p:nvPr/>
        </p:nvSpPr>
        <p:spPr>
          <a:xfrm>
            <a:off x="150506" y="6413579"/>
            <a:ext cx="4058006"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r>
              <a:rPr lang="ru-RU" sz="2000" dirty="0">
                <a:solidFill>
                  <a:schemeClr val="tx1">
                    <a:lumMod val="95000"/>
                    <a:lumOff val="5000"/>
                  </a:schemeClr>
                </a:solidFill>
                <a:latin typeface="Arial" panose="020B0604020202020204" pitchFamily="34" charset="0"/>
                <a:cs typeface="Arial" panose="020B0604020202020204" pitchFamily="34" charset="0"/>
              </a:rPr>
              <a:t>7. </a:t>
            </a:r>
            <a:r>
              <a:rPr lang="ru-RU" sz="2000" kern="0" dirty="0">
                <a:solidFill>
                  <a:schemeClr val="tx1"/>
                </a:solidFill>
                <a:latin typeface="Arial" panose="020B0604020202020204" pitchFamily="34" charset="0"/>
                <a:cs typeface="Arial" panose="020B0604020202020204" pitchFamily="34" charset="0"/>
              </a:rPr>
              <a:t>Итоги применения визуального управления в НИОКР</a:t>
            </a:r>
          </a:p>
        </p:txBody>
      </p:sp>
      <p:sp>
        <p:nvSpPr>
          <p:cNvPr id="11" name="Прямоугольник 10"/>
          <p:cNvSpPr/>
          <p:nvPr/>
        </p:nvSpPr>
        <p:spPr>
          <a:xfrm>
            <a:off x="4384576" y="6413579"/>
            <a:ext cx="4032448"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latin typeface="Arial" panose="020B0604020202020204" pitchFamily="34" charset="0"/>
                <a:cs typeface="Arial" panose="020B0604020202020204" pitchFamily="34" charset="0"/>
              </a:rPr>
              <a:t>8. Лидеры проекта</a:t>
            </a:r>
          </a:p>
        </p:txBody>
      </p:sp>
      <p:sp>
        <p:nvSpPr>
          <p:cNvPr id="12" name="Прямоугольник 11"/>
          <p:cNvSpPr/>
          <p:nvPr/>
        </p:nvSpPr>
        <p:spPr>
          <a:xfrm>
            <a:off x="8618646" y="6413579"/>
            <a:ext cx="4032448" cy="23720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latin typeface="Arial" panose="020B0604020202020204" pitchFamily="34" charset="0"/>
                <a:cs typeface="Arial" panose="020B0604020202020204" pitchFamily="34" charset="0"/>
              </a:rPr>
              <a:t>9. Площадочное обучение</a:t>
            </a:r>
          </a:p>
        </p:txBody>
      </p:sp>
      <p:sp>
        <p:nvSpPr>
          <p:cNvPr id="13" name="Прямоугольник 12"/>
          <p:cNvSpPr/>
          <p:nvPr/>
        </p:nvSpPr>
        <p:spPr>
          <a:xfrm>
            <a:off x="150506" y="120080"/>
            <a:ext cx="12500588" cy="936104"/>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a:solidFill>
                  <a:schemeClr val="tx1"/>
                </a:solidFill>
                <a:latin typeface="Arial" panose="020B0604020202020204" pitchFamily="34" charset="0"/>
                <a:cs typeface="Arial" panose="020B0604020202020204" pitchFamily="34" charset="0"/>
              </a:rPr>
              <a:t>ФГУП </a:t>
            </a:r>
            <a:r>
              <a:rPr lang="ru-RU" sz="2000" b="1" dirty="0" smtClean="0">
                <a:solidFill>
                  <a:schemeClr val="tx1"/>
                </a:solidFill>
                <a:latin typeface="Arial" panose="020B0604020202020204" pitchFamily="34" charset="0"/>
                <a:cs typeface="Arial" panose="020B0604020202020204" pitchFamily="34" charset="0"/>
              </a:rPr>
              <a:t>«НИИ </a:t>
            </a:r>
            <a:r>
              <a:rPr lang="ru-RU" sz="2000" b="1" dirty="0">
                <a:solidFill>
                  <a:schemeClr val="tx1"/>
                </a:solidFill>
                <a:latin typeface="Arial" panose="020B0604020202020204" pitchFamily="34" charset="0"/>
                <a:cs typeface="Arial" panose="020B0604020202020204" pitchFamily="34" charset="0"/>
              </a:rPr>
              <a:t>НПО </a:t>
            </a:r>
            <a:r>
              <a:rPr lang="ru-RU" sz="2000" b="1" dirty="0" smtClean="0">
                <a:solidFill>
                  <a:schemeClr val="tx1"/>
                </a:solidFill>
                <a:latin typeface="Arial" panose="020B0604020202020204" pitchFamily="34" charset="0"/>
                <a:cs typeface="Arial" panose="020B0604020202020204" pitchFamily="34" charset="0"/>
              </a:rPr>
              <a:t>«ЛУЧ»</a:t>
            </a:r>
          </a:p>
          <a:p>
            <a:pPr algn="ctr" eaLnBrk="0" hangingPunct="0">
              <a:lnSpc>
                <a:spcPct val="110000"/>
              </a:lnSpc>
            </a:pPr>
            <a:r>
              <a:rPr lang="ru-RU" sz="2000" b="1" dirty="0">
                <a:solidFill>
                  <a:schemeClr val="tx1"/>
                </a:solidFill>
                <a:latin typeface="Arial" panose="020B0604020202020204" pitchFamily="34" charset="0"/>
                <a:cs typeface="Arial" panose="020B0604020202020204" pitchFamily="34" charset="0"/>
              </a:rPr>
              <a:t>«Визуальное управление НИОКР»</a:t>
            </a:r>
          </a:p>
        </p:txBody>
      </p:sp>
      <p:pic>
        <p:nvPicPr>
          <p:cNvPr id="3" name="Рисунок 2">
            <a:extLst>
              <a:ext uri="{FF2B5EF4-FFF2-40B4-BE49-F238E27FC236}">
                <a16:creationId xmlns:a16="http://schemas.microsoft.com/office/drawing/2014/main" xmlns="" id="{53CAB610-F677-49F9-A841-34ACA727B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3408" y="196770"/>
            <a:ext cx="610525" cy="782724"/>
          </a:xfrm>
          <a:prstGeom prst="rect">
            <a:avLst/>
          </a:prstGeom>
        </p:spPr>
      </p:pic>
      <p:pic>
        <p:nvPicPr>
          <p:cNvPr id="15" name="Рисунок 14">
            <a:extLst>
              <a:ext uri="{FF2B5EF4-FFF2-40B4-BE49-F238E27FC236}">
                <a16:creationId xmlns:a16="http://schemas.microsoft.com/office/drawing/2014/main" xmlns="" id="{ABFC6DDF-C061-4DC7-B79C-0C27476CB9C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4505" y1="66892" x2="24505" y2="66892"/>
                        <a14:foregroundMark x1="36881" y1="59797" x2="36881" y2="59797"/>
                        <a14:foregroundMark x1="74505" y1="59797" x2="74505" y2="59797"/>
                        <a14:foregroundMark x1="73762" y1="71622" x2="73762" y2="71622"/>
                        <a14:foregroundMark x1="63366" y1="80405" x2="63366" y2="80405"/>
                        <a14:foregroundMark x1="47772" y1="75000" x2="47772" y2="75000"/>
                        <a14:foregroundMark x1="22277" y1="74662" x2="22277" y2="74662"/>
                        <a14:foregroundMark x1="12129" y1="85135" x2="12129" y2="85135"/>
                        <a14:foregroundMark x1="2228" y1="98649" x2="2228" y2="98649"/>
                        <a14:foregroundMark x1="10891" y1="98649" x2="10891" y2="98649"/>
                        <a14:foregroundMark x1="18069" y1="98649" x2="18069" y2="98649"/>
                        <a14:foregroundMark x1="22277" y1="98649" x2="22277" y2="98649"/>
                        <a14:foregroundMark x1="30446" y1="98649" x2="30446" y2="98649"/>
                        <a14:foregroundMark x1="34901" y1="99324" x2="34901" y2="99324"/>
                        <a14:foregroundMark x1="39604" y1="99324" x2="39604" y2="99324"/>
                        <a14:foregroundMark x1="46040" y1="98649" x2="46040" y2="98649"/>
                        <a14:foregroundMark x1="54455" y1="98649" x2="54455" y2="98649"/>
                        <a14:foregroundMark x1="61634" y1="88514" x2="61634" y2="88514"/>
                        <a14:foregroundMark x1="69059" y1="78378" x2="69059" y2="78378"/>
                        <a14:foregroundMark x1="70545" y1="76351" x2="70545" y2="76351"/>
                        <a14:foregroundMark x1="58663" y1="76689" x2="58663" y2="76689"/>
                        <a14:foregroundMark x1="41584" y1="77027" x2="41584" y2="77027"/>
                        <a14:foregroundMark x1="28713" y1="76351" x2="28713" y2="76351"/>
                        <a14:foregroundMark x1="20792" y1="71622" x2="20792" y2="71622"/>
                        <a14:foregroundMark x1="8416" y1="88514" x2="8416" y2="88514"/>
                        <a14:foregroundMark x1="4703" y1="94257" x2="4703" y2="94257"/>
                        <a14:foregroundMark x1="20297" y1="92230" x2="20297" y2="92230"/>
                        <a14:foregroundMark x1="33168" y1="87500" x2="33168" y2="87500"/>
                        <a14:foregroundMark x1="43564" y1="84797" x2="43564" y2="84797"/>
                        <a14:foregroundMark x1="52970" y1="88851" x2="52970" y2="88851"/>
                        <a14:foregroundMark x1="44059" y1="96622" x2="43564" y2="96622"/>
                        <a14:foregroundMark x1="27228" y1="95270" x2="26980" y2="95270"/>
                        <a14:foregroundMark x1="22277" y1="83784" x2="22277" y2="83784"/>
                      </a14:backgroundRemoval>
                    </a14:imgEffect>
                  </a14:imgLayer>
                </a14:imgProps>
              </a:ext>
              <a:ext uri="{28A0092B-C50C-407E-A947-70E740481C1C}">
                <a14:useLocalDpi xmlns:a14="http://schemas.microsoft.com/office/drawing/2010/main" val="0"/>
              </a:ext>
            </a:extLst>
          </a:blip>
          <a:stretch>
            <a:fillRect/>
          </a:stretch>
        </p:blipFill>
        <p:spPr>
          <a:xfrm>
            <a:off x="286520" y="264096"/>
            <a:ext cx="836588" cy="612946"/>
          </a:xfrm>
          <a:prstGeom prst="rect">
            <a:avLst/>
          </a:prstGeom>
        </p:spPr>
      </p:pic>
      <p:sp>
        <p:nvSpPr>
          <p:cNvPr id="16" name="Прямоугольник 15">
            <a:extLst>
              <a:ext uri="{FF2B5EF4-FFF2-40B4-BE49-F238E27FC236}">
                <a16:creationId xmlns:a16="http://schemas.microsoft.com/office/drawing/2014/main" xmlns="" id="{63C38178-035B-4DBA-90B2-A4B27C12CF6D}"/>
              </a:ext>
            </a:extLst>
          </p:cNvPr>
          <p:cNvSpPr/>
          <p:nvPr/>
        </p:nvSpPr>
        <p:spPr>
          <a:xfrm>
            <a:off x="2741444" y="1342129"/>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17" name="Прямоугольник 16">
            <a:extLst>
              <a:ext uri="{FF2B5EF4-FFF2-40B4-BE49-F238E27FC236}">
                <a16:creationId xmlns:a16="http://schemas.microsoft.com/office/drawing/2014/main" xmlns="" id="{7A709591-3B6F-48A2-ADDA-7515A7FF9469}"/>
              </a:ext>
            </a:extLst>
          </p:cNvPr>
          <p:cNvSpPr/>
          <p:nvPr/>
        </p:nvSpPr>
        <p:spPr>
          <a:xfrm>
            <a:off x="6949956" y="1342129"/>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18" name="Прямоугольник 17">
            <a:extLst>
              <a:ext uri="{FF2B5EF4-FFF2-40B4-BE49-F238E27FC236}">
                <a16:creationId xmlns:a16="http://schemas.microsoft.com/office/drawing/2014/main" xmlns="" id="{122D6CC6-53F0-4D62-A95E-96D8B77FAE7E}"/>
              </a:ext>
            </a:extLst>
          </p:cNvPr>
          <p:cNvSpPr/>
          <p:nvPr/>
        </p:nvSpPr>
        <p:spPr>
          <a:xfrm>
            <a:off x="11184026" y="1342129"/>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xmlns="" id="{2969B1EC-FAFB-4110-B509-1FC7430985D8}"/>
              </a:ext>
            </a:extLst>
          </p:cNvPr>
          <p:cNvSpPr/>
          <p:nvPr/>
        </p:nvSpPr>
        <p:spPr>
          <a:xfrm>
            <a:off x="11184026" y="3893299"/>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xmlns="" id="{6E274EAD-CD5A-4D9F-866C-188B4AB04813}"/>
              </a:ext>
            </a:extLst>
          </p:cNvPr>
          <p:cNvSpPr/>
          <p:nvPr/>
        </p:nvSpPr>
        <p:spPr>
          <a:xfrm>
            <a:off x="11184026" y="6413579"/>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xmlns="" id="{0368EF79-7DC8-4445-8A28-D4900771B3D7}"/>
              </a:ext>
            </a:extLst>
          </p:cNvPr>
          <p:cNvSpPr/>
          <p:nvPr/>
        </p:nvSpPr>
        <p:spPr>
          <a:xfrm>
            <a:off x="6951609" y="6413579"/>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xmlns="" id="{A656EC73-574C-4341-B7E8-09951359E2D2}"/>
              </a:ext>
            </a:extLst>
          </p:cNvPr>
          <p:cNvSpPr/>
          <p:nvPr/>
        </p:nvSpPr>
        <p:spPr>
          <a:xfrm>
            <a:off x="6949956" y="3889048"/>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23" name="Прямоугольник 22">
            <a:extLst>
              <a:ext uri="{FF2B5EF4-FFF2-40B4-BE49-F238E27FC236}">
                <a16:creationId xmlns:a16="http://schemas.microsoft.com/office/drawing/2014/main" xmlns="" id="{B1DD0180-80DA-45AD-A5D1-263BE7F4C996}"/>
              </a:ext>
            </a:extLst>
          </p:cNvPr>
          <p:cNvSpPr/>
          <p:nvPr/>
        </p:nvSpPr>
        <p:spPr>
          <a:xfrm>
            <a:off x="2741444" y="3889048"/>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
        <p:nvSpPr>
          <p:cNvPr id="24" name="Прямоугольник 23">
            <a:extLst>
              <a:ext uri="{FF2B5EF4-FFF2-40B4-BE49-F238E27FC236}">
                <a16:creationId xmlns:a16="http://schemas.microsoft.com/office/drawing/2014/main" xmlns="" id="{2573083C-F7D3-4E4D-9D04-B4325FF910F4}"/>
              </a:ext>
            </a:extLst>
          </p:cNvPr>
          <p:cNvSpPr/>
          <p:nvPr/>
        </p:nvSpPr>
        <p:spPr>
          <a:xfrm>
            <a:off x="2741444" y="6413579"/>
            <a:ext cx="1476686" cy="369332"/>
          </a:xfrm>
          <a:prstGeom prst="rect">
            <a:avLst/>
          </a:prstGeom>
        </p:spPr>
        <p:txBody>
          <a:bodyPr wrap="none">
            <a:spAutoFit/>
          </a:bodyPr>
          <a:lstStyle/>
          <a:p>
            <a:r>
              <a:rPr lang="ru-RU" sz="1800" dirty="0">
                <a:solidFill>
                  <a:schemeClr val="bg1">
                    <a:lumMod val="65000"/>
                  </a:schemeClr>
                </a:solidFill>
                <a:latin typeface="Arial" panose="020B0604020202020204" pitchFamily="34" charset="0"/>
                <a:cs typeface="Arial" panose="020B0604020202020204" pitchFamily="34" charset="0"/>
              </a:rPr>
              <a:t>А3 </a:t>
            </a:r>
            <a:r>
              <a:rPr lang="ru-RU" sz="1100" dirty="0">
                <a:solidFill>
                  <a:schemeClr val="bg1">
                    <a:lumMod val="65000"/>
                  </a:schemeClr>
                </a:solidFill>
                <a:latin typeface="Arial" panose="020B0604020202020204" pitchFamily="34" charset="0"/>
                <a:cs typeface="Arial" panose="020B0604020202020204" pitchFamily="34" charset="0"/>
              </a:rPr>
              <a:t>(297 х 420 мм)</a:t>
            </a:r>
            <a:endParaRPr lang="ru-RU" sz="18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587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39694000-F9CC-4BDC-900B-05E488EDAC07}"/>
              </a:ext>
            </a:extLst>
          </p:cNvPr>
          <p:cNvSpPr/>
          <p:nvPr/>
        </p:nvSpPr>
        <p:spPr>
          <a:xfrm>
            <a:off x="12021" y="38382"/>
            <a:ext cx="12801600" cy="646331"/>
          </a:xfrm>
          <a:prstGeom prst="rect">
            <a:avLst/>
          </a:prstGeom>
        </p:spPr>
        <p:txBody>
          <a:bodyPr wrap="square">
            <a:spAutoFit/>
          </a:bodyPr>
          <a:lstStyle/>
          <a:p>
            <a:pPr lvl="0" algn="ctr" defTabSz="914400" eaLnBrk="0" fontAlgn="base" hangingPunct="0">
              <a:spcBef>
                <a:spcPct val="0"/>
              </a:spcBef>
              <a:spcAft>
                <a:spcPct val="0"/>
              </a:spcAft>
              <a:defRPr/>
            </a:pPr>
            <a:r>
              <a:rPr lang="ru-RU" sz="3600" b="1" kern="0" dirty="0">
                <a:solidFill>
                  <a:schemeClr val="accent1"/>
                </a:solidFill>
                <a:latin typeface="Arial" panose="020B0604020202020204" pitchFamily="34" charset="0"/>
                <a:cs typeface="Arial" panose="020B0604020202020204" pitchFamily="34" charset="0"/>
              </a:rPr>
              <a:t>Площадочное обучение</a:t>
            </a:r>
          </a:p>
        </p:txBody>
      </p:sp>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Заголовок 1">
            <a:extLst>
              <a:ext uri="{FF2B5EF4-FFF2-40B4-BE49-F238E27FC236}">
                <a16:creationId xmlns="" xmlns:a16="http://schemas.microsoft.com/office/drawing/2014/main" id="{00000000-0008-0000-0800-000017000000}"/>
              </a:ext>
            </a:extLst>
          </p:cNvPr>
          <p:cNvSpPr txBox="1">
            <a:spLocks/>
          </p:cNvSpPr>
          <p:nvPr/>
        </p:nvSpPr>
        <p:spPr bwMode="auto">
          <a:xfrm>
            <a:off x="430515" y="7720118"/>
            <a:ext cx="3816424" cy="45603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0" cap="none" spc="0" normalizeH="0" baseline="0" dirty="0">
                <a:ln>
                  <a:noFill/>
                </a:ln>
                <a:solidFill>
                  <a:srgbClr val="4F81BD"/>
                </a:solidFill>
                <a:effectLst/>
                <a:uLnTx/>
                <a:uFillTx/>
                <a:latin typeface="Arial" panose="020B0604020202020204" pitchFamily="34" charset="0"/>
                <a:ea typeface="+mj-ea"/>
                <a:cs typeface="Arial" panose="020B0604020202020204" pitchFamily="34" charset="0"/>
              </a:rPr>
              <a:t>Контактные данные: </a:t>
            </a:r>
          </a:p>
        </p:txBody>
      </p:sp>
      <p:sp>
        <p:nvSpPr>
          <p:cNvPr id="43" name="TextBox 7">
            <a:extLst>
              <a:ext uri="{FF2B5EF4-FFF2-40B4-BE49-F238E27FC236}">
                <a16:creationId xmlns="" xmlns:a16="http://schemas.microsoft.com/office/drawing/2014/main" id="{00000000-0008-0000-0800-000018000000}"/>
              </a:ext>
            </a:extLst>
          </p:cNvPr>
          <p:cNvSpPr txBox="1"/>
          <p:nvPr/>
        </p:nvSpPr>
        <p:spPr>
          <a:xfrm>
            <a:off x="407595" y="8226291"/>
            <a:ext cx="5255093" cy="112452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indent="-342900"/>
            <a:r>
              <a:rPr kumimoji="0" lang="ru-RU" sz="1600" b="1"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Бойцов</a:t>
            </a:r>
            <a:r>
              <a:rPr kumimoji="0" lang="ru-RU" sz="1600" b="1" i="0" u="none" strike="noStrike" kern="0" cap="none" spc="0" normalizeH="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 Илья Леонидович</a:t>
            </a:r>
            <a:r>
              <a:rPr kumimoji="0" lang="ru-RU" sz="1600" b="1"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 </a:t>
            </a:r>
            <a:endParaRPr kumimoji="0" lang="ru-RU" sz="1600" b="1" i="0" u="none" strike="noStrike" kern="0" cap="none" spc="0" normalizeH="0" baseline="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a:p>
            <a:pPr marL="342900" indent="-342900"/>
            <a:r>
              <a:rPr kumimoji="0" lang="ru-RU" sz="1600" i="0" u="none" strike="noStrike" kern="0" cap="none" spc="0" normalizeH="0" baseline="0" dirty="0">
                <a:ln>
                  <a:noFill/>
                </a:ln>
                <a:solidFill>
                  <a:sysClr val="windowText" lastClr="000000"/>
                </a:solidFill>
                <a:effectLst/>
                <a:uLnTx/>
                <a:uFillTx/>
                <a:latin typeface="Arial" panose="020B0604020202020204" pitchFamily="34" charset="0"/>
                <a:ea typeface="+mj-ea"/>
                <a:cs typeface="Arial" panose="020B0604020202020204" pitchFamily="34" charset="0"/>
              </a:rPr>
              <a:t>+</a:t>
            </a:r>
            <a:r>
              <a:rPr kumimoji="0" lang="ru-RU"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7(</a:t>
            </a:r>
            <a:r>
              <a:rPr kumimoji="0" lang="en-US"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4967)58</a:t>
            </a:r>
            <a:r>
              <a:rPr kumimoji="0" lang="ru-RU"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a:t>
            </a:r>
            <a:r>
              <a:rPr kumimoji="0" lang="en-US"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71</a:t>
            </a:r>
            <a:r>
              <a:rPr kumimoji="0" lang="ru-RU"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a:t>
            </a:r>
            <a:r>
              <a:rPr kumimoji="0" lang="en-US"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95</a:t>
            </a:r>
            <a:r>
              <a:rPr kumimoji="0" lang="ru-RU"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a:t>
            </a:r>
            <a:r>
              <a:rPr kumimoji="0" lang="ru-RU" sz="1600" i="0" u="none" strike="noStrike" kern="0" cap="none" spc="0" normalizeH="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 доб. 20-06</a:t>
            </a:r>
            <a:r>
              <a:rPr kumimoji="0" lang="ru-RU"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 </a:t>
            </a:r>
            <a:endParaRPr kumimoji="0" lang="ru-RU" sz="1600" i="0" u="none" strike="noStrike" kern="0" cap="none" spc="0" normalizeH="0" baseline="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a:p>
            <a:pPr marL="342900" indent="-342900"/>
            <a:r>
              <a:rPr lang="en-US" sz="1600" kern="0" dirty="0" smtClean="0">
                <a:solidFill>
                  <a:sysClr val="windowText" lastClr="000000"/>
                </a:solidFill>
                <a:latin typeface="Arial" panose="020B0604020202020204" pitchFamily="34" charset="0"/>
                <a:ea typeface="+mj-ea"/>
                <a:cs typeface="Arial" panose="020B0604020202020204" pitchFamily="34" charset="0"/>
              </a:rPr>
              <a:t>Boytsovil</a:t>
            </a:r>
            <a:r>
              <a:rPr kumimoji="0" lang="en-US"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@sialuch.ru</a:t>
            </a:r>
            <a:endParaRPr kumimoji="0" lang="ru-RU" sz="1600" i="0" u="none" strike="noStrike" kern="0" cap="none" spc="0" normalizeH="0" baseline="0" dirty="0">
              <a:ln>
                <a:noFill/>
              </a:ln>
              <a:solidFill>
                <a:sysClr val="windowText" lastClr="000000"/>
              </a:solidFill>
              <a:effectLst/>
              <a:uLnTx/>
              <a:uFillTx/>
              <a:latin typeface="Arial" panose="020B0604020202020204" pitchFamily="34" charset="0"/>
              <a:ea typeface="+mj-ea"/>
              <a:cs typeface="Arial" panose="020B0604020202020204" pitchFamily="34" charset="0"/>
            </a:endParaRPr>
          </a:p>
          <a:p>
            <a:pPr marL="342900" indent="-342900"/>
            <a:r>
              <a:rPr kumimoji="0" lang="ru-RU" sz="1600" i="0" u="none" strike="noStrike" kern="0" cap="none" spc="0" normalizeH="0" baseline="0" dirty="0">
                <a:ln>
                  <a:noFill/>
                </a:ln>
                <a:solidFill>
                  <a:sysClr val="windowText" lastClr="000000"/>
                </a:solidFill>
                <a:effectLst/>
                <a:uLnTx/>
                <a:uFillTx/>
                <a:latin typeface="Arial" panose="020B0604020202020204" pitchFamily="34" charset="0"/>
                <a:ea typeface="+mj-ea"/>
                <a:cs typeface="Arial" panose="020B0604020202020204" pitchFamily="34" charset="0"/>
              </a:rPr>
              <a:t>М.О., г. </a:t>
            </a:r>
            <a:r>
              <a:rPr kumimoji="0" lang="ru-RU"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Подольск, </a:t>
            </a:r>
            <a:r>
              <a:rPr kumimoji="0" lang="ru-RU" sz="1600" i="0" u="none" strike="noStrike" kern="0" cap="none" spc="0" normalizeH="0" baseline="0" dirty="0">
                <a:ln>
                  <a:noFill/>
                </a:ln>
                <a:solidFill>
                  <a:sysClr val="windowText" lastClr="000000"/>
                </a:solidFill>
                <a:effectLst/>
                <a:uLnTx/>
                <a:uFillTx/>
                <a:latin typeface="Arial" panose="020B0604020202020204" pitchFamily="34" charset="0"/>
                <a:ea typeface="+mj-ea"/>
                <a:cs typeface="Arial" panose="020B0604020202020204" pitchFamily="34" charset="0"/>
              </a:rPr>
              <a:t>ул.</a:t>
            </a:r>
            <a:r>
              <a:rPr kumimoji="0" lang="en-US" sz="1600" i="0" u="none" strike="noStrike" kern="0" cap="none" spc="0" normalizeH="0" baseline="0" dirty="0">
                <a:ln>
                  <a:noFill/>
                </a:ln>
                <a:solidFill>
                  <a:sysClr val="windowText" lastClr="000000"/>
                </a:solidFill>
                <a:effectLst/>
                <a:uLnTx/>
                <a:uFillTx/>
                <a:latin typeface="Arial" panose="020B0604020202020204" pitchFamily="34" charset="0"/>
                <a:ea typeface="+mj-ea"/>
                <a:cs typeface="Arial" panose="020B0604020202020204" pitchFamily="34" charset="0"/>
              </a:rPr>
              <a:t> </a:t>
            </a:r>
            <a:r>
              <a:rPr kumimoji="0" lang="ru-RU" sz="1600" i="0" u="none" strike="noStrike" kern="0" cap="none" spc="0" normalizeH="0" baseline="0" dirty="0" smtClean="0">
                <a:ln>
                  <a:noFill/>
                </a:ln>
                <a:solidFill>
                  <a:sysClr val="windowText" lastClr="000000"/>
                </a:solidFill>
                <a:effectLst/>
                <a:uLnTx/>
                <a:uFillTx/>
                <a:latin typeface="Arial" panose="020B0604020202020204" pitchFamily="34" charset="0"/>
                <a:ea typeface="+mj-ea"/>
                <a:cs typeface="Arial" panose="020B0604020202020204" pitchFamily="34" charset="0"/>
              </a:rPr>
              <a:t>Железнодорожная, 24</a:t>
            </a:r>
            <a:endParaRPr lang="ru-RU" sz="1600" dirty="0">
              <a:latin typeface="Arial" panose="020B0604020202020204" pitchFamily="34" charset="0"/>
              <a:cs typeface="Arial" panose="020B0604020202020204" pitchFamily="34" charset="0"/>
            </a:endParaRPr>
          </a:p>
        </p:txBody>
      </p:sp>
      <p:graphicFrame>
        <p:nvGraphicFramePr>
          <p:cNvPr id="2" name="Таблица 1">
            <a:extLst>
              <a:ext uri="{FF2B5EF4-FFF2-40B4-BE49-F238E27FC236}">
                <a16:creationId xmlns="" xmlns:a16="http://schemas.microsoft.com/office/drawing/2014/main" id="{A5660CC5-08B7-4FA5-B81D-9E68402BEB40}"/>
              </a:ext>
            </a:extLst>
          </p:cNvPr>
          <p:cNvGraphicFramePr>
            <a:graphicFrameLocks noGrp="1"/>
          </p:cNvGraphicFramePr>
          <p:nvPr>
            <p:extLst>
              <p:ext uri="{D42A27DB-BD31-4B8C-83A1-F6EECF244321}">
                <p14:modId xmlns:p14="http://schemas.microsoft.com/office/powerpoint/2010/main" val="1934625897"/>
              </p:ext>
            </p:extLst>
          </p:nvPr>
        </p:nvGraphicFramePr>
        <p:xfrm>
          <a:off x="407595" y="2966597"/>
          <a:ext cx="6624737" cy="2659894"/>
        </p:xfrm>
        <a:graphic>
          <a:graphicData uri="http://schemas.openxmlformats.org/drawingml/2006/table">
            <a:tbl>
              <a:tblPr>
                <a:tableStyleId>{5940675A-B579-460E-94D1-54222C63F5DA}</a:tableStyleId>
              </a:tblPr>
              <a:tblGrid>
                <a:gridCol w="360040">
                  <a:extLst>
                    <a:ext uri="{9D8B030D-6E8A-4147-A177-3AD203B41FA5}">
                      <a16:colId xmlns="" xmlns:a16="http://schemas.microsoft.com/office/drawing/2014/main" val="3734378732"/>
                    </a:ext>
                  </a:extLst>
                </a:gridCol>
                <a:gridCol w="2880320">
                  <a:extLst>
                    <a:ext uri="{9D8B030D-6E8A-4147-A177-3AD203B41FA5}">
                      <a16:colId xmlns="" xmlns:a16="http://schemas.microsoft.com/office/drawing/2014/main" val="3857505306"/>
                    </a:ext>
                  </a:extLst>
                </a:gridCol>
                <a:gridCol w="2232248">
                  <a:extLst>
                    <a:ext uri="{9D8B030D-6E8A-4147-A177-3AD203B41FA5}">
                      <a16:colId xmlns="" xmlns:a16="http://schemas.microsoft.com/office/drawing/2014/main" val="2192456748"/>
                    </a:ext>
                  </a:extLst>
                </a:gridCol>
                <a:gridCol w="1152129">
                  <a:extLst>
                    <a:ext uri="{9D8B030D-6E8A-4147-A177-3AD203B41FA5}">
                      <a16:colId xmlns="" xmlns:a16="http://schemas.microsoft.com/office/drawing/2014/main" val="573999471"/>
                    </a:ext>
                  </a:extLst>
                </a:gridCol>
              </a:tblGrid>
              <a:tr h="580223">
                <a:tc>
                  <a:txBody>
                    <a:bodyPr/>
                    <a:lstStyle/>
                    <a:p>
                      <a:pPr algn="ctr" fontAlgn="ctr"/>
                      <a:r>
                        <a:rPr lang="ru-RU" sz="1400" b="1" u="none" strike="noStrike" dirty="0">
                          <a:effectLst/>
                          <a:latin typeface="Arial" panose="020B0604020202020204" pitchFamily="34" charset="0"/>
                          <a:cs typeface="Arial" panose="020B0604020202020204" pitchFamily="34" charset="0"/>
                        </a:rPr>
                        <a:t>№</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400" b="1" u="none" strike="noStrike" dirty="0">
                          <a:effectLst/>
                          <a:latin typeface="Arial" panose="020B0604020202020204" pitchFamily="34" charset="0"/>
                          <a:cs typeface="Arial" panose="020B0604020202020204" pitchFamily="34" charset="0"/>
                        </a:rPr>
                        <a:t>Тема</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400" b="1" u="none" strike="noStrike" dirty="0">
                          <a:effectLst/>
                          <a:latin typeface="Arial" panose="020B0604020202020204" pitchFamily="34" charset="0"/>
                          <a:cs typeface="Arial" panose="020B0604020202020204" pitchFamily="34" charset="0"/>
                        </a:rPr>
                        <a:t>Участок</a:t>
                      </a:r>
                      <a:endParaRPr lang="ru-RU" sz="14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200" u="none" strike="noStrike" dirty="0">
                          <a:effectLst/>
                          <a:latin typeface="Arial" panose="020B0604020202020204" pitchFamily="34" charset="0"/>
                          <a:cs typeface="Arial" panose="020B0604020202020204" pitchFamily="34" charset="0"/>
                        </a:rPr>
                        <a:t>Продолжительность, дней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288286104"/>
                  </a:ext>
                </a:extLst>
              </a:tr>
              <a:tr h="504197">
                <a:tc>
                  <a:txBody>
                    <a:bodyPr/>
                    <a:lstStyle/>
                    <a:p>
                      <a:pPr algn="ctr" fontAlgn="ctr"/>
                      <a:r>
                        <a:rPr lang="ru-RU" sz="1400" u="none" strike="noStrike" dirty="0">
                          <a:effectLst/>
                          <a:latin typeface="Arial" panose="020B0604020202020204" pitchFamily="34" charset="0"/>
                          <a:cs typeface="Arial" panose="020B0604020202020204" pitchFamily="34" charset="0"/>
                        </a:rPr>
                        <a:t>1</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ru-RU" sz="1400" u="none" strike="noStrike" dirty="0">
                          <a:effectLst/>
                          <a:latin typeface="Arial" panose="020B0604020202020204" pitchFamily="34" charset="0"/>
                          <a:cs typeface="Arial" panose="020B0604020202020204" pitchFamily="34" charset="0"/>
                        </a:rPr>
                        <a:t>Основы ПСР</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ru-RU" sz="1400" b="0" i="0" u="none" strike="noStrike" dirty="0" smtClean="0">
                          <a:solidFill>
                            <a:srgbClr val="000000"/>
                          </a:solidFill>
                          <a:effectLst/>
                          <a:latin typeface="Arial" panose="020B0604020202020204" pitchFamily="34" charset="0"/>
                          <a:cs typeface="Arial" panose="020B0604020202020204" pitchFamily="34" charset="0"/>
                        </a:rPr>
                        <a:t>Учебный класс</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u="none" strike="noStrike" dirty="0">
                          <a:effectLst/>
                          <a:latin typeface="Arial" panose="020B0604020202020204" pitchFamily="34" charset="0"/>
                          <a:cs typeface="Arial" panose="020B0604020202020204" pitchFamily="34" charset="0"/>
                        </a:rPr>
                        <a:t>1</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63190770"/>
                  </a:ext>
                </a:extLst>
              </a:tr>
              <a:tr h="504197">
                <a:tc>
                  <a:txBody>
                    <a:bodyPr/>
                    <a:lstStyle/>
                    <a:p>
                      <a:pPr algn="ctr" fontAlgn="ctr"/>
                      <a:r>
                        <a:rPr lang="ru-RU" sz="1400" b="0" i="0" u="none" strike="noStrike" dirty="0" smtClean="0">
                          <a:solidFill>
                            <a:srgbClr val="000000"/>
                          </a:solidFill>
                          <a:effectLst/>
                          <a:latin typeface="Arial" panose="020B0604020202020204" pitchFamily="34" charset="0"/>
                          <a:cs typeface="Arial" panose="020B0604020202020204" pitchFamily="34" charset="0"/>
                        </a:rPr>
                        <a:t>2</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ru-RU" sz="1400" b="0" i="0" u="none" strike="noStrike" dirty="0" smtClean="0">
                          <a:solidFill>
                            <a:srgbClr val="000000"/>
                          </a:solidFill>
                          <a:effectLst/>
                          <a:latin typeface="Arial" panose="020B0604020202020204" pitchFamily="34" charset="0"/>
                          <a:cs typeface="Arial" panose="020B0604020202020204" pitchFamily="34" charset="0"/>
                        </a:rPr>
                        <a:t>Картирование процесса НИОКР</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ru-RU" sz="1400" b="0" i="0" u="none" strike="noStrike" dirty="0" smtClean="0">
                          <a:solidFill>
                            <a:srgbClr val="000000"/>
                          </a:solidFill>
                          <a:effectLst/>
                          <a:latin typeface="Arial" panose="020B0604020202020204" pitchFamily="34" charset="0"/>
                          <a:cs typeface="Arial" panose="020B0604020202020204" pitchFamily="34" charset="0"/>
                        </a:rPr>
                        <a:t>Комната совещаний по проекту </a:t>
                      </a:r>
                      <a:r>
                        <a:rPr lang="ru-RU" sz="1400" b="0" i="0" u="none" strike="noStrike" dirty="0" err="1" smtClean="0">
                          <a:solidFill>
                            <a:srgbClr val="000000"/>
                          </a:solidFill>
                          <a:effectLst/>
                          <a:latin typeface="Arial" panose="020B0604020202020204" pitchFamily="34" charset="0"/>
                          <a:cs typeface="Arial" panose="020B0604020202020204" pitchFamily="34" charset="0"/>
                        </a:rPr>
                        <a:t>Тигрис</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dirty="0" smtClean="0">
                          <a:solidFill>
                            <a:srgbClr val="000000"/>
                          </a:solidFill>
                          <a:effectLst/>
                          <a:latin typeface="Arial" panose="020B0604020202020204" pitchFamily="34" charset="0"/>
                          <a:cs typeface="Arial" panose="020B0604020202020204" pitchFamily="34" charset="0"/>
                        </a:rPr>
                        <a:t>1</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247091522"/>
                  </a:ext>
                </a:extLst>
              </a:tr>
              <a:tr h="539154">
                <a:tc>
                  <a:txBody>
                    <a:bodyPr/>
                    <a:lstStyle/>
                    <a:p>
                      <a:pPr algn="ctr" fontAlgn="ctr"/>
                      <a:r>
                        <a:rPr lang="ru-RU" sz="1400" b="0" i="0" u="none" strike="noStrike" dirty="0" smtClean="0">
                          <a:solidFill>
                            <a:srgbClr val="000000"/>
                          </a:solidFill>
                          <a:effectLst/>
                          <a:latin typeface="Arial" panose="020B0604020202020204" pitchFamily="34" charset="0"/>
                          <a:cs typeface="Arial" panose="020B0604020202020204" pitchFamily="34" charset="0"/>
                        </a:rPr>
                        <a:t>3</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ru-RU" sz="1400" b="0" i="0" u="none" strike="noStrike" dirty="0" smtClean="0">
                          <a:solidFill>
                            <a:srgbClr val="000000"/>
                          </a:solidFill>
                          <a:effectLst/>
                          <a:latin typeface="Arial" panose="020B0604020202020204" pitchFamily="34" charset="0"/>
                          <a:cs typeface="Arial" panose="020B0604020202020204" pitchFamily="34" charset="0"/>
                        </a:rPr>
                        <a:t>Система 5С</a:t>
                      </a:r>
                      <a:r>
                        <a:rPr lang="ru-RU" sz="1400" b="0" i="0" u="none" strike="noStrike" baseline="0" dirty="0" smtClean="0">
                          <a:solidFill>
                            <a:srgbClr val="000000"/>
                          </a:solidFill>
                          <a:effectLst/>
                          <a:latin typeface="Arial" panose="020B0604020202020204" pitchFamily="34" charset="0"/>
                          <a:cs typeface="Arial" panose="020B0604020202020204" pitchFamily="34" charset="0"/>
                        </a:rPr>
                        <a:t> </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280160" rtl="0" eaLnBrk="1" fontAlgn="t" latinLnBrk="0" hangingPunct="1">
                        <a:lnSpc>
                          <a:spcPct val="100000"/>
                        </a:lnSpc>
                        <a:spcBef>
                          <a:spcPts val="0"/>
                        </a:spcBef>
                        <a:spcAft>
                          <a:spcPts val="0"/>
                        </a:spcAft>
                        <a:buClrTx/>
                        <a:buSzTx/>
                        <a:buFontTx/>
                        <a:buNone/>
                        <a:tabLst/>
                        <a:defRPr/>
                      </a:pPr>
                      <a:r>
                        <a:rPr lang="ru-RU" sz="1400" b="0" i="0" u="none" strike="noStrike" kern="1200" dirty="0" smtClean="0">
                          <a:solidFill>
                            <a:srgbClr val="000000"/>
                          </a:solidFill>
                          <a:effectLst/>
                          <a:latin typeface="Arial" panose="020B0604020202020204" pitchFamily="34" charset="0"/>
                          <a:ea typeface="+mn-ea"/>
                          <a:cs typeface="Arial" panose="020B0604020202020204" pitchFamily="34" charset="0"/>
                        </a:rPr>
                        <a:t>Учебный</a:t>
                      </a:r>
                      <a:r>
                        <a:rPr lang="ru-RU" sz="1400" b="0" i="0" u="none" strike="noStrike" dirty="0" smtClean="0">
                          <a:solidFill>
                            <a:srgbClr val="000000"/>
                          </a:solidFill>
                          <a:effectLst/>
                          <a:latin typeface="Arial" panose="020B0604020202020204" pitchFamily="34" charset="0"/>
                          <a:cs typeface="Arial" panose="020B0604020202020204" pitchFamily="34" charset="0"/>
                        </a:rPr>
                        <a:t> класс</a:t>
                      </a:r>
                    </a:p>
                    <a:p>
                      <a:pPr algn="l" fontAlgn="t"/>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dirty="0" smtClean="0">
                          <a:solidFill>
                            <a:srgbClr val="000000"/>
                          </a:solidFill>
                          <a:effectLst/>
                          <a:latin typeface="Arial" panose="020B0604020202020204" pitchFamily="34" charset="0"/>
                          <a:cs typeface="Arial" panose="020B0604020202020204" pitchFamily="34" charset="0"/>
                        </a:rPr>
                        <a:t>1</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64559971"/>
                  </a:ext>
                </a:extLst>
              </a:tr>
              <a:tr h="504197">
                <a:tc>
                  <a:txBody>
                    <a:bodyPr/>
                    <a:lstStyle/>
                    <a:p>
                      <a:pPr algn="ctr" fontAlgn="ctr"/>
                      <a:r>
                        <a:rPr lang="ru-RU" sz="1400" b="0" i="0" u="none" strike="noStrike" dirty="0" smtClean="0">
                          <a:solidFill>
                            <a:srgbClr val="000000"/>
                          </a:solidFill>
                          <a:effectLst/>
                          <a:latin typeface="Arial" panose="020B0604020202020204" pitchFamily="34" charset="0"/>
                          <a:cs typeface="Arial" panose="020B0604020202020204" pitchFamily="34" charset="0"/>
                        </a:rPr>
                        <a:t>4</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ru-RU" sz="1400" b="0" i="0" u="none" strike="noStrike" dirty="0" smtClean="0">
                          <a:solidFill>
                            <a:srgbClr val="000000"/>
                          </a:solidFill>
                          <a:effectLst/>
                          <a:latin typeface="Arial" panose="020B0604020202020204" pitchFamily="34" charset="0"/>
                          <a:cs typeface="Arial" panose="020B0604020202020204" pitchFamily="34" charset="0"/>
                        </a:rPr>
                        <a:t>Производственный анализ, решение проблем</a:t>
                      </a:r>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1280160" rtl="0" eaLnBrk="1" fontAlgn="t"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Arial" panose="020B0604020202020204" pitchFamily="34" charset="0"/>
                          <a:cs typeface="Arial" panose="020B0604020202020204" pitchFamily="34" charset="0"/>
                        </a:rPr>
                        <a:t>Учебный класс</a:t>
                      </a:r>
                    </a:p>
                    <a:p>
                      <a:pPr algn="l" fontAlgn="t"/>
                      <a:endParaRPr lang="ru-RU" sz="14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600" b="0" i="0" u="none" strike="noStrike" dirty="0" smtClean="0">
                          <a:solidFill>
                            <a:srgbClr val="000000"/>
                          </a:solidFill>
                          <a:effectLst/>
                          <a:latin typeface="Arial" panose="020B0604020202020204" pitchFamily="34" charset="0"/>
                          <a:cs typeface="Arial" panose="020B0604020202020204" pitchFamily="34" charset="0"/>
                        </a:rPr>
                        <a:t>1</a:t>
                      </a:r>
                      <a:endParaRPr lang="ru-RU" sz="16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358671346"/>
                  </a:ext>
                </a:extLst>
              </a:tr>
            </a:tbl>
          </a:graphicData>
        </a:graphic>
      </p:graphicFrame>
      <p:sp>
        <p:nvSpPr>
          <p:cNvPr id="10" name="Прямоугольник 9"/>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7595" y="60910"/>
            <a:ext cx="441146" cy="646331"/>
          </a:xfrm>
          <a:prstGeom prst="rect">
            <a:avLst/>
          </a:prstGeom>
        </p:spPr>
        <p:txBody>
          <a:bodyPr wrap="none">
            <a:spAutoFit/>
          </a:bodyPr>
          <a:lstStyle/>
          <a:p>
            <a:r>
              <a:rPr lang="ru-RU" sz="3600" b="1" dirty="0" smtClean="0">
                <a:solidFill>
                  <a:schemeClr val="bg1"/>
                </a:solidFill>
                <a:latin typeface="Arial" pitchFamily="34" charset="0"/>
                <a:cs typeface="Arial" pitchFamily="34" charset="0"/>
              </a:rPr>
              <a:t>9</a:t>
            </a:r>
            <a:endParaRPr lang="ru-RU" sz="3600" b="1" dirty="0">
              <a:solidFill>
                <a:schemeClr val="bg1"/>
              </a:solidFill>
              <a:latin typeface="Arial" pitchFamily="34" charset="0"/>
              <a:cs typeface="Arial" pitchFamily="34" charset="0"/>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858" y="5304656"/>
            <a:ext cx="4734727" cy="3156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2858" y="1128192"/>
            <a:ext cx="4752528" cy="316835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73878" y="1128192"/>
            <a:ext cx="7212391" cy="1708160"/>
          </a:xfrm>
          <a:prstGeom prst="rect">
            <a:avLst/>
          </a:prstGeom>
          <a:noFill/>
        </p:spPr>
        <p:txBody>
          <a:bodyPr wrap="square" rtlCol="0">
            <a:spAutoFit/>
          </a:bodyPr>
          <a:lstStyle/>
          <a:p>
            <a:pPr indent="266700" algn="just"/>
            <a:r>
              <a:rPr lang="ru-RU" sz="1500" dirty="0" smtClean="0">
                <a:latin typeface="Arial" panose="020B0604020202020204" pitchFamily="34" charset="0"/>
                <a:cs typeface="Arial" panose="020B0604020202020204" pitchFamily="34" charset="0"/>
              </a:rPr>
              <a:t>Цель площадочного обучения–продемонстрировать возможность применения инструментов ПСР и бережливого производства в реальных условиях исследовательского института – НИОКР, штучное производство, и прочих условиях, которые отличаются от «классических», приведенных в методических материалах.</a:t>
            </a:r>
          </a:p>
          <a:p>
            <a:endParaRPr lang="ru-RU" sz="1500" dirty="0">
              <a:latin typeface="Arial" panose="020B0604020202020204" pitchFamily="34" charset="0"/>
              <a:cs typeface="Arial" panose="020B0604020202020204" pitchFamily="34" charset="0"/>
            </a:endParaRPr>
          </a:p>
          <a:p>
            <a:pPr indent="261938"/>
            <a:r>
              <a:rPr lang="ru-RU" sz="1500" dirty="0" smtClean="0">
                <a:latin typeface="Arial" panose="020B0604020202020204" pitchFamily="34" charset="0"/>
                <a:cs typeface="Arial" panose="020B0604020202020204" pitchFamily="34" charset="0"/>
              </a:rPr>
              <a:t>Готовность площадочного обучения ожидается в 2019году</a:t>
            </a:r>
            <a:r>
              <a:rPr lang="ru-RU" sz="1500" dirty="0">
                <a:latin typeface="Arial" panose="020B0604020202020204" pitchFamily="34" charset="0"/>
                <a:cs typeface="Arial" panose="020B0604020202020204" pitchFamily="34" charset="0"/>
              </a:rPr>
              <a:t>.</a:t>
            </a:r>
          </a:p>
        </p:txBody>
      </p:sp>
      <p:sp>
        <p:nvSpPr>
          <p:cNvPr id="13" name="TextBox 12"/>
          <p:cNvSpPr txBox="1"/>
          <p:nvPr/>
        </p:nvSpPr>
        <p:spPr>
          <a:xfrm>
            <a:off x="318821" y="6168752"/>
            <a:ext cx="7034846" cy="1246495"/>
          </a:xfrm>
          <a:prstGeom prst="rect">
            <a:avLst/>
          </a:prstGeom>
          <a:noFill/>
        </p:spPr>
        <p:txBody>
          <a:bodyPr wrap="square" rtlCol="0">
            <a:spAutoFit/>
          </a:bodyPr>
          <a:lstStyle/>
          <a:p>
            <a:r>
              <a:rPr lang="ru-RU" sz="1500" b="1" dirty="0" smtClean="0">
                <a:latin typeface="Arial" panose="020B0604020202020204" pitchFamily="34" charset="0"/>
                <a:cs typeface="Arial" panose="020B0604020202020204" pitchFamily="34" charset="0"/>
              </a:rPr>
              <a:t>Результаты обучения</a:t>
            </a:r>
            <a:r>
              <a:rPr lang="ru-RU" sz="1500" b="1" dirty="0">
                <a:latin typeface="Arial" panose="020B0604020202020204" pitchFamily="34" charset="0"/>
                <a:cs typeface="Arial" panose="020B0604020202020204" pitchFamily="34" charset="0"/>
              </a:rPr>
              <a:t>:</a:t>
            </a:r>
            <a:endParaRPr lang="ru-RU" sz="1500" dirty="0">
              <a:latin typeface="Arial" panose="020B0604020202020204" pitchFamily="34" charset="0"/>
              <a:cs typeface="Arial" panose="020B0604020202020204" pitchFamily="34" charset="0"/>
            </a:endParaRPr>
          </a:p>
          <a:p>
            <a:r>
              <a:rPr lang="ru-RU" sz="1500" dirty="0" smtClean="0">
                <a:latin typeface="Arial" panose="020B0604020202020204" pitchFamily="34" charset="0"/>
                <a:cs typeface="Arial" panose="020B0604020202020204" pitchFamily="34" charset="0"/>
              </a:rPr>
              <a:t>– знакомство с инструментами бережливого производства</a:t>
            </a:r>
            <a:r>
              <a:rPr lang="ru-RU" sz="1500" dirty="0">
                <a:latin typeface="Arial" panose="020B0604020202020204" pitchFamily="34" charset="0"/>
                <a:cs typeface="Arial" panose="020B0604020202020204" pitchFamily="34" charset="0"/>
              </a:rPr>
              <a:t>;</a:t>
            </a:r>
          </a:p>
          <a:p>
            <a:r>
              <a:rPr lang="ru-RU" sz="1500" dirty="0" smtClean="0">
                <a:latin typeface="Arial" panose="020B0604020202020204" pitchFamily="34" charset="0"/>
                <a:cs typeface="Arial" panose="020B0604020202020204" pitchFamily="34" charset="0"/>
              </a:rPr>
              <a:t>– повышение вовлеченности в процесс непрерывных улучшений</a:t>
            </a:r>
            <a:r>
              <a:rPr lang="ru-RU" sz="1500" dirty="0">
                <a:latin typeface="Arial" panose="020B0604020202020204" pitchFamily="34" charset="0"/>
                <a:cs typeface="Arial" panose="020B0604020202020204" pitchFamily="34" charset="0"/>
              </a:rPr>
              <a:t>;</a:t>
            </a:r>
          </a:p>
          <a:p>
            <a:r>
              <a:rPr lang="ru-RU" sz="1500" dirty="0" smtClean="0">
                <a:latin typeface="Arial" panose="020B0604020202020204" pitchFamily="34" charset="0"/>
                <a:cs typeface="Arial" panose="020B0604020202020204" pitchFamily="34" charset="0"/>
              </a:rPr>
              <a:t>– практическая отработка инструментов бережливого производства на реальной производственной площадке.</a:t>
            </a:r>
            <a:endParaRPr lang="ru-RU"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88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39694000-F9CC-4BDC-900B-05E488EDAC07}"/>
              </a:ext>
            </a:extLst>
          </p:cNvPr>
          <p:cNvSpPr/>
          <p:nvPr/>
        </p:nvSpPr>
        <p:spPr>
          <a:xfrm>
            <a:off x="0" y="32346"/>
            <a:ext cx="12801600" cy="646331"/>
          </a:xfrm>
          <a:prstGeom prst="rect">
            <a:avLst/>
          </a:prstGeom>
        </p:spPr>
        <p:txBody>
          <a:bodyPr wrap="square">
            <a:spAutoFit/>
          </a:bodyPr>
          <a:lstStyle/>
          <a:p>
            <a:pPr lvl="0" algn="ctr" defTabSz="914400" eaLnBrk="0" fontAlgn="base" hangingPunct="0">
              <a:spcBef>
                <a:spcPct val="0"/>
              </a:spcBef>
              <a:spcAft>
                <a:spcPct val="0"/>
              </a:spcAft>
              <a:defRPr/>
            </a:pPr>
            <a:r>
              <a:rPr lang="ru-RU" sz="3600" b="1" kern="0" dirty="0">
                <a:solidFill>
                  <a:schemeClr val="accent1"/>
                </a:solidFill>
                <a:latin typeface="Arial" panose="020B0604020202020204" pitchFamily="34" charset="0"/>
                <a:cs typeface="Arial" panose="020B0604020202020204" pitchFamily="34" charset="0"/>
              </a:rPr>
              <a:t>Информация о предприятии</a:t>
            </a:r>
          </a:p>
        </p:txBody>
      </p:sp>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Прямоугольник 32">
            <a:extLst>
              <a:ext uri="{FF2B5EF4-FFF2-40B4-BE49-F238E27FC236}">
                <a16:creationId xmlns="" xmlns:a16="http://schemas.microsoft.com/office/drawing/2014/main" id="{FEAAED69-7AF4-4655-9B84-F7CB31F4405A}"/>
              </a:ext>
            </a:extLst>
          </p:cNvPr>
          <p:cNvSpPr/>
          <p:nvPr/>
        </p:nvSpPr>
        <p:spPr>
          <a:xfrm>
            <a:off x="2625539" y="894113"/>
            <a:ext cx="7302072" cy="4093428"/>
          </a:xfrm>
          <a:prstGeom prst="rect">
            <a:avLst/>
          </a:prstGeom>
        </p:spPr>
        <p:txBody>
          <a:bodyPr wrap="square">
            <a:spAutoFit/>
          </a:bodyPr>
          <a:lstStyle/>
          <a:p>
            <a:pPr indent="355600" algn="just"/>
            <a:r>
              <a:rPr lang="ru-RU" sz="1300" dirty="0" smtClean="0">
                <a:latin typeface="Arial" panose="020B0604020202020204" pitchFamily="34" charset="0"/>
                <a:cs typeface="Arial" panose="020B0604020202020204" pitchFamily="34" charset="0"/>
              </a:rPr>
              <a:t>В 1946 </a:t>
            </a:r>
            <a:r>
              <a:rPr lang="ru-RU" sz="1300" dirty="0">
                <a:latin typeface="Arial" panose="020B0604020202020204" pitchFamily="34" charset="0"/>
                <a:cs typeface="Arial" panose="020B0604020202020204" pitchFamily="34" charset="0"/>
              </a:rPr>
              <a:t>году министром цветной металлургии П.Ф. Ломако был издан приказ о создании в Подольске в составе </a:t>
            </a:r>
            <a:r>
              <a:rPr lang="ru-RU" sz="1300" dirty="0" err="1">
                <a:latin typeface="Arial" panose="020B0604020202020204" pitchFamily="34" charset="0"/>
                <a:cs typeface="Arial" panose="020B0604020202020204" pitchFamily="34" charset="0"/>
              </a:rPr>
              <a:t>Гиредмета</a:t>
            </a:r>
            <a:r>
              <a:rPr lang="ru-RU" sz="1300" dirty="0">
                <a:latin typeface="Arial" panose="020B0604020202020204" pitchFamily="34" charset="0"/>
                <a:cs typeface="Arial" panose="020B0604020202020204" pitchFamily="34" charset="0"/>
              </a:rPr>
              <a:t> опытной установки. Задачей, для решения которой создавалось новое предприятие, было разработка технологий промышленного производства бериллия, циркония и ряда других редких металлов и топливных материалов для зарождающейся атомной энергетики</a:t>
            </a:r>
            <a:r>
              <a:rPr lang="ru-RU" sz="1300" dirty="0" smtClean="0">
                <a:latin typeface="Arial" panose="020B0604020202020204" pitchFamily="34" charset="0"/>
                <a:cs typeface="Arial" panose="020B0604020202020204" pitchFamily="34" charset="0"/>
              </a:rPr>
              <a:t>.</a:t>
            </a:r>
          </a:p>
          <a:p>
            <a:pPr indent="355600" algn="just"/>
            <a:r>
              <a:rPr lang="ru-RU" sz="1300" dirty="0">
                <a:latin typeface="Arial" panose="020B0604020202020204" pitchFamily="34" charset="0"/>
                <a:cs typeface="Arial" panose="020B0604020202020204" pitchFamily="34" charset="0"/>
              </a:rPr>
              <a:t>В 1949 году Опытная установка приобрела статус Подольского опытного завода (ПОЗ)</a:t>
            </a:r>
            <a:r>
              <a:rPr lang="ru-RU" sz="1300" b="1" dirty="0">
                <a:latin typeface="Arial" panose="020B0604020202020204" pitchFamily="34" charset="0"/>
                <a:cs typeface="Arial" panose="020B0604020202020204" pitchFamily="34" charset="0"/>
              </a:rPr>
              <a:t>, </a:t>
            </a:r>
            <a:r>
              <a:rPr lang="ru-RU" sz="1300" dirty="0">
                <a:latin typeface="Arial" panose="020B0604020202020204" pitchFamily="34" charset="0"/>
                <a:cs typeface="Arial" panose="020B0604020202020204" pitchFamily="34" charset="0"/>
              </a:rPr>
              <a:t>в 1951 году переданного во второе главное управление при СМ СССР</a:t>
            </a:r>
            <a:r>
              <a:rPr lang="ru-RU" sz="1300" dirty="0" smtClean="0">
                <a:latin typeface="Arial" panose="020B0604020202020204" pitchFamily="34" charset="0"/>
                <a:cs typeface="Arial" panose="020B0604020202020204" pitchFamily="34" charset="0"/>
              </a:rPr>
              <a:t>.</a:t>
            </a:r>
          </a:p>
          <a:p>
            <a:pPr indent="355600" algn="just"/>
            <a:r>
              <a:rPr lang="ru-RU" sz="1300" dirty="0">
                <a:latin typeface="Arial" panose="020B0604020202020204" pitchFamily="34" charset="0"/>
                <a:cs typeface="Arial" panose="020B0604020202020204" pitchFamily="34" charset="0"/>
              </a:rPr>
              <a:t>В 1960 года приказом Министра среднего машиностроения ПОЗ преобразован в научно-исследовательский институт тепловыделяющих элементов (НИИТВЭЛ</a:t>
            </a:r>
            <a:r>
              <a:rPr lang="ru-RU" sz="1300" dirty="0" smtClean="0">
                <a:latin typeface="Arial" panose="020B0604020202020204" pitchFamily="34" charset="0"/>
                <a:cs typeface="Arial" panose="020B0604020202020204" pitchFamily="34" charset="0"/>
              </a:rPr>
              <a:t>).</a:t>
            </a:r>
          </a:p>
          <a:p>
            <a:pPr indent="355600" algn="just"/>
            <a:r>
              <a:rPr lang="ru-RU" sz="1300" dirty="0" smtClean="0">
                <a:latin typeface="Arial" panose="020B0604020202020204" pitchFamily="34" charset="0"/>
                <a:cs typeface="Arial" panose="020B0604020202020204" pitchFamily="34" charset="0"/>
              </a:rPr>
              <a:t>В </a:t>
            </a:r>
            <a:r>
              <a:rPr lang="ru-RU" sz="1300" dirty="0">
                <a:latin typeface="Arial" panose="020B0604020202020204" pitchFamily="34" charset="0"/>
                <a:cs typeface="Arial" panose="020B0604020202020204" pitchFamily="34" charset="0"/>
              </a:rPr>
              <a:t>1969 </a:t>
            </a:r>
            <a:r>
              <a:rPr lang="ru-RU" sz="1300" dirty="0" smtClean="0">
                <a:latin typeface="Arial" panose="020B0604020202020204" pitchFamily="34" charset="0"/>
                <a:cs typeface="Arial" panose="020B0604020202020204" pitchFamily="34" charset="0"/>
              </a:rPr>
              <a:t>в </a:t>
            </a:r>
            <a:r>
              <a:rPr lang="ru-RU" sz="1300" dirty="0">
                <a:latin typeface="Arial" panose="020B0604020202020204" pitchFamily="34" charset="0"/>
                <a:cs typeface="Arial" panose="020B0604020202020204" pitchFamily="34" charset="0"/>
              </a:rPr>
              <a:t>институте начались работы по развитию </a:t>
            </a:r>
            <a:r>
              <a:rPr lang="ru-RU" sz="1300" dirty="0" err="1">
                <a:latin typeface="Arial" panose="020B0604020202020204" pitchFamily="34" charset="0"/>
                <a:cs typeface="Arial" panose="020B0604020202020204" pitchFamily="34" charset="0"/>
              </a:rPr>
              <a:t>термоэмиссии</a:t>
            </a:r>
            <a:r>
              <a:rPr lang="ru-RU" sz="1300" dirty="0">
                <a:latin typeface="Arial" panose="020B0604020202020204" pitchFamily="34" charset="0"/>
                <a:cs typeface="Arial" panose="020B0604020202020204" pitchFamily="34" charset="0"/>
              </a:rPr>
              <a:t>, в направлении создания новых материалов и технологий. </a:t>
            </a:r>
          </a:p>
          <a:p>
            <a:pPr indent="355600" algn="just"/>
            <a:r>
              <a:rPr lang="ru-RU" sz="1300" dirty="0">
                <a:latin typeface="Arial" panose="020B0604020202020204" pitchFamily="34" charset="0"/>
                <a:cs typeface="Arial" panose="020B0604020202020204" pitchFamily="34" charset="0"/>
              </a:rPr>
              <a:t>С 1975 года в институте появилась новая тема — металлические зеркала для работы с мощным лазерным излучением</a:t>
            </a:r>
            <a:r>
              <a:rPr lang="ru-RU" sz="1300" dirty="0" smtClean="0">
                <a:latin typeface="Arial" panose="020B0604020202020204" pitchFamily="34" charset="0"/>
                <a:cs typeface="Arial" panose="020B0604020202020204" pitchFamily="34" charset="0"/>
              </a:rPr>
              <a:t>.</a:t>
            </a:r>
          </a:p>
          <a:p>
            <a:pPr indent="355600" algn="just"/>
            <a:r>
              <a:rPr lang="ru-RU" sz="1300" dirty="0">
                <a:latin typeface="Arial" panose="020B0604020202020204" pitchFamily="34" charset="0"/>
                <a:cs typeface="Arial" panose="020B0604020202020204" pitchFamily="34" charset="0"/>
              </a:rPr>
              <a:t>С середины 70-х годов НПО «Луч» занимается разработкой особо прочных керамических материалов и технологий изготовления изделий из них. </a:t>
            </a:r>
            <a:endParaRPr lang="ru-RU" sz="1300" dirty="0" smtClean="0">
              <a:latin typeface="Arial" panose="020B0604020202020204" pitchFamily="34" charset="0"/>
              <a:cs typeface="Arial" panose="020B0604020202020204" pitchFamily="34" charset="0"/>
            </a:endParaRPr>
          </a:p>
          <a:p>
            <a:pPr indent="355600" algn="just"/>
            <a:r>
              <a:rPr lang="ru-RU" sz="1300" dirty="0">
                <a:latin typeface="Arial" panose="020B0604020202020204" pitchFamily="34" charset="0"/>
                <a:cs typeface="Arial" panose="020B0604020202020204" pitchFamily="34" charset="0"/>
              </a:rPr>
              <a:t>С 2008 </a:t>
            </a:r>
            <a:r>
              <a:rPr lang="ru-RU" sz="1300" dirty="0" smtClean="0">
                <a:latin typeface="Arial" panose="020B0604020202020204" pitchFamily="34" charset="0"/>
                <a:cs typeface="Arial" panose="020B0604020202020204" pitchFamily="34" charset="0"/>
              </a:rPr>
              <a:t>ФГУП </a:t>
            </a:r>
            <a:r>
              <a:rPr lang="ru-RU" sz="1300" dirty="0">
                <a:latin typeface="Arial" panose="020B0604020202020204" pitchFamily="34" charset="0"/>
                <a:cs typeface="Arial" panose="020B0604020202020204" pitchFamily="34" charset="0"/>
              </a:rPr>
              <a:t>«НИИ НПО «ЛУЧ» </a:t>
            </a:r>
            <a:r>
              <a:rPr lang="ru-RU" sz="1300" dirty="0" smtClean="0">
                <a:latin typeface="Arial" panose="020B0604020202020204" pitchFamily="34" charset="0"/>
                <a:cs typeface="Arial" panose="020B0604020202020204" pitchFamily="34" charset="0"/>
              </a:rPr>
              <a:t>ведёт активную работу в области </a:t>
            </a:r>
            <a:r>
              <a:rPr lang="ru-RU" sz="1300" dirty="0">
                <a:latin typeface="Arial" panose="020B0604020202020204" pitchFamily="34" charset="0"/>
                <a:cs typeface="Arial" panose="020B0604020202020204" pitchFamily="34" charset="0"/>
              </a:rPr>
              <a:t>технологии тепловыделяющих элементов, теплофизики энергетических установок, лазерной техники, физики роста кристаллов и теплопередающих устройств на основе тепловых труб.</a:t>
            </a:r>
            <a:endParaRPr lang="ru-RU" sz="1300" dirty="0" smtClean="0">
              <a:latin typeface="Arial" panose="020B0604020202020204" pitchFamily="34" charset="0"/>
              <a:cs typeface="Arial" panose="020B0604020202020204" pitchFamily="34" charset="0"/>
            </a:endParaRPr>
          </a:p>
          <a:p>
            <a:pPr indent="355600" algn="just"/>
            <a:r>
              <a:rPr lang="ru-RU" sz="1300" dirty="0">
                <a:latin typeface="Arial" panose="020B0604020202020204" pitchFamily="34" charset="0"/>
                <a:cs typeface="Arial" panose="020B0604020202020204" pitchFamily="34" charset="0"/>
              </a:rPr>
              <a:t>С</a:t>
            </a:r>
            <a:r>
              <a:rPr lang="ru-RU" sz="1300" dirty="0" smtClean="0">
                <a:latin typeface="Arial" panose="020B0604020202020204" pitchFamily="34" charset="0"/>
                <a:cs typeface="Arial" panose="020B0604020202020204" pitchFamily="34" charset="0"/>
              </a:rPr>
              <a:t> </a:t>
            </a:r>
            <a:r>
              <a:rPr lang="ru-RU" sz="1300">
                <a:latin typeface="Arial" panose="020B0604020202020204" pitchFamily="34" charset="0"/>
                <a:cs typeface="Arial" panose="020B0604020202020204" pitchFamily="34" charset="0"/>
              </a:rPr>
              <a:t>2013 </a:t>
            </a:r>
            <a:r>
              <a:rPr lang="ru-RU" sz="1300" smtClean="0">
                <a:latin typeface="Arial" panose="020B0604020202020204" pitchFamily="34" charset="0"/>
                <a:cs typeface="Arial" panose="020B0604020202020204" pitchFamily="34" charset="0"/>
              </a:rPr>
              <a:t>года </a:t>
            </a:r>
            <a:r>
              <a:rPr lang="ru-RU" sz="1300" dirty="0">
                <a:latin typeface="Arial" panose="020B0604020202020204" pitchFamily="34" charset="0"/>
                <a:cs typeface="Arial" panose="020B0604020202020204" pitchFamily="34" charset="0"/>
              </a:rPr>
              <a:t>деятельность предприятия </a:t>
            </a:r>
            <a:r>
              <a:rPr lang="ru-RU" sz="1300" dirty="0" smtClean="0">
                <a:latin typeface="Arial" panose="020B0604020202020204" pitchFamily="34" charset="0"/>
                <a:cs typeface="Arial" panose="020B0604020202020204" pitchFamily="34" charset="0"/>
              </a:rPr>
              <a:t>координируется </a:t>
            </a:r>
            <a:r>
              <a:rPr lang="ru-RU" sz="1300" dirty="0">
                <a:latin typeface="Arial" panose="020B0604020202020204" pitchFamily="34" charset="0"/>
                <a:cs typeface="Arial" panose="020B0604020202020204" pitchFamily="34" charset="0"/>
              </a:rPr>
              <a:t>управляющей компанией ЗАО </a:t>
            </a:r>
            <a:r>
              <a:rPr lang="ru-RU" sz="1300" dirty="0" smtClean="0">
                <a:latin typeface="Arial" panose="020B0604020202020204" pitchFamily="34" charset="0"/>
                <a:cs typeface="Arial" panose="020B0604020202020204" pitchFamily="34" charset="0"/>
              </a:rPr>
              <a:t>«Наука </a:t>
            </a:r>
            <a:r>
              <a:rPr lang="ru-RU" sz="1300" dirty="0">
                <a:latin typeface="Arial" panose="020B0604020202020204" pitchFamily="34" charset="0"/>
                <a:cs typeface="Arial" panose="020B0604020202020204" pitchFamily="34" charset="0"/>
              </a:rPr>
              <a:t>и </a:t>
            </a:r>
            <a:r>
              <a:rPr lang="ru-RU" sz="1300" dirty="0" smtClean="0">
                <a:latin typeface="Arial" panose="020B0604020202020204" pitchFamily="34" charset="0"/>
                <a:cs typeface="Arial" panose="020B0604020202020204" pitchFamily="34" charset="0"/>
              </a:rPr>
              <a:t>инновации».</a:t>
            </a:r>
            <a:endParaRPr lang="ru-RU" sz="1300" b="1" dirty="0">
              <a:latin typeface="Arial" panose="020B0604020202020204" pitchFamily="34" charset="0"/>
              <a:cs typeface="Arial" panose="020B0604020202020204" pitchFamily="34" charset="0"/>
            </a:endParaRPr>
          </a:p>
        </p:txBody>
      </p:sp>
      <p:sp>
        <p:nvSpPr>
          <p:cNvPr id="4" name="Прямоугольник 3"/>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407595" y="60910"/>
            <a:ext cx="441146" cy="646331"/>
          </a:xfrm>
          <a:prstGeom prst="rect">
            <a:avLst/>
          </a:prstGeom>
        </p:spPr>
        <p:txBody>
          <a:bodyPr wrap="none">
            <a:spAutoFit/>
          </a:bodyPr>
          <a:lstStyle/>
          <a:p>
            <a:r>
              <a:rPr lang="ru-RU" sz="3600" b="1" kern="0" dirty="0" smtClean="0">
                <a:solidFill>
                  <a:schemeClr val="bg1"/>
                </a:solidFill>
                <a:latin typeface="Arial" panose="020B0604020202020204" pitchFamily="34" charset="0"/>
                <a:cs typeface="Arial" panose="020B0604020202020204" pitchFamily="34" charset="0"/>
              </a:rPr>
              <a:t>1</a:t>
            </a:r>
            <a:endParaRPr lang="ru-RU" sz="3200" dirty="0">
              <a:solidFill>
                <a:schemeClr val="bg1"/>
              </a:solidFill>
            </a:endParaRPr>
          </a:p>
        </p:txBody>
      </p:sp>
      <p:grpSp>
        <p:nvGrpSpPr>
          <p:cNvPr id="16" name="Группа 15"/>
          <p:cNvGrpSpPr/>
          <p:nvPr/>
        </p:nvGrpSpPr>
        <p:grpSpPr>
          <a:xfrm>
            <a:off x="-4323" y="894113"/>
            <a:ext cx="2601502" cy="4147666"/>
            <a:chOff x="-4323" y="894113"/>
            <a:chExt cx="2601502" cy="4147666"/>
          </a:xfrm>
        </p:grpSpPr>
        <p:sp>
          <p:nvSpPr>
            <p:cNvPr id="40" name="Прямоугольник 39">
              <a:extLst>
                <a:ext uri="{FF2B5EF4-FFF2-40B4-BE49-F238E27FC236}">
                  <a16:creationId xmlns="" xmlns:a16="http://schemas.microsoft.com/office/drawing/2014/main" id="{A89929B8-DDA3-43E6-8537-46CB9CBED806}"/>
                </a:ext>
              </a:extLst>
            </p:cNvPr>
            <p:cNvSpPr/>
            <p:nvPr/>
          </p:nvSpPr>
          <p:spPr>
            <a:xfrm>
              <a:off x="-4323" y="4526573"/>
              <a:ext cx="2601502" cy="515206"/>
            </a:xfrm>
            <a:prstGeom prst="rect">
              <a:avLst/>
            </a:prstGeom>
          </p:spPr>
          <p:txBody>
            <a:bodyPr wrap="square">
              <a:spAutoFit/>
            </a:bodyPr>
            <a:lstStyle/>
            <a:p>
              <a:pPr algn="ctr">
                <a:lnSpc>
                  <a:spcPct val="120000"/>
                </a:lnSpc>
              </a:pPr>
              <a:r>
                <a:rPr lang="ru-RU" sz="1200" i="1" dirty="0" err="1">
                  <a:latin typeface="Arial" panose="020B0604020202020204" pitchFamily="34" charset="0"/>
                  <a:cs typeface="Arial" panose="020B0604020202020204" pitchFamily="34" charset="0"/>
                </a:rPr>
                <a:t>И.о</a:t>
              </a:r>
              <a:r>
                <a:rPr lang="ru-RU" sz="1200" i="1" dirty="0">
                  <a:latin typeface="Arial" panose="020B0604020202020204" pitchFamily="34" charset="0"/>
                  <a:cs typeface="Arial" panose="020B0604020202020204" pitchFamily="34" charset="0"/>
                </a:rPr>
                <a:t>. генерального </a:t>
              </a:r>
              <a:r>
                <a:rPr lang="ru-RU" sz="1200" i="1" dirty="0" smtClean="0">
                  <a:latin typeface="Arial" panose="020B0604020202020204" pitchFamily="34" charset="0"/>
                  <a:cs typeface="Arial" panose="020B0604020202020204" pitchFamily="34" charset="0"/>
                </a:rPr>
                <a:t>директора –</a:t>
              </a:r>
            </a:p>
            <a:p>
              <a:pPr algn="ctr">
                <a:lnSpc>
                  <a:spcPct val="120000"/>
                </a:lnSpc>
              </a:pPr>
              <a:r>
                <a:rPr lang="ru-RU" sz="1200" i="1" dirty="0" smtClean="0">
                  <a:latin typeface="Arial" panose="020B0604020202020204" pitchFamily="34" charset="0"/>
                  <a:cs typeface="Arial" panose="020B0604020202020204" pitchFamily="34" charset="0"/>
                </a:rPr>
                <a:t>Карболин Павел Викторович</a:t>
              </a:r>
              <a:endParaRPr lang="ru-RU" sz="1200" i="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20" y="2568352"/>
              <a:ext cx="1455513" cy="1958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descr="D:\работа\ПРЕЗЕНТАЦИЯ по БУКЛЕТУ\101-ОК2 !!.jpg"/>
            <p:cNvPicPr>
              <a:picLocks noChangeAspect="1" noChangeArrowheads="1"/>
            </p:cNvPicPr>
            <p:nvPr/>
          </p:nvPicPr>
          <p:blipFill>
            <a:blip r:embed="rId4" cstate="print"/>
            <a:srcRect/>
            <a:stretch>
              <a:fillRect/>
            </a:stretch>
          </p:blipFill>
          <p:spPr bwMode="auto">
            <a:xfrm>
              <a:off x="143369" y="894113"/>
              <a:ext cx="2362838" cy="1588137"/>
            </a:xfrm>
            <a:prstGeom prst="rect">
              <a:avLst/>
            </a:prstGeom>
            <a:ln>
              <a:noFill/>
            </a:ln>
            <a:effectLst>
              <a:outerShdw blurRad="292100" dist="139700" dir="2700000" algn="tl" rotWithShape="0">
                <a:srgbClr val="333333">
                  <a:alpha val="65000"/>
                </a:srgbClr>
              </a:outerShdw>
            </a:effectLst>
          </p:spPr>
        </p:pic>
      </p:grpSp>
      <p:grpSp>
        <p:nvGrpSpPr>
          <p:cNvPr id="15" name="Группа 14"/>
          <p:cNvGrpSpPr/>
          <p:nvPr/>
        </p:nvGrpSpPr>
        <p:grpSpPr>
          <a:xfrm>
            <a:off x="10035477" y="782827"/>
            <a:ext cx="2782459" cy="4223241"/>
            <a:chOff x="10035477" y="782827"/>
            <a:chExt cx="2782459" cy="4223241"/>
          </a:xfrm>
        </p:grpSpPr>
        <p:sp>
          <p:nvSpPr>
            <p:cNvPr id="26" name="Прямоугольник 25">
              <a:extLst>
                <a:ext uri="{FF2B5EF4-FFF2-40B4-BE49-F238E27FC236}">
                  <a16:creationId xmlns="" xmlns:a16="http://schemas.microsoft.com/office/drawing/2014/main" id="{CC1DDC3F-16A0-4510-8E14-C4B954D48457}"/>
                </a:ext>
              </a:extLst>
            </p:cNvPr>
            <p:cNvSpPr/>
            <p:nvPr/>
          </p:nvSpPr>
          <p:spPr>
            <a:xfrm>
              <a:off x="10235514" y="782827"/>
              <a:ext cx="2440221" cy="461665"/>
            </a:xfrm>
            <a:prstGeom prst="rect">
              <a:avLst/>
            </a:prstGeom>
          </p:spPr>
          <p:txBody>
            <a:bodyPr wrap="square">
              <a:spAutoFit/>
            </a:bodyPr>
            <a:lstStyle/>
            <a:p>
              <a:pPr algn="ctr"/>
              <a:r>
                <a:rPr lang="ru-RU" sz="2400" b="1" dirty="0">
                  <a:solidFill>
                    <a:schemeClr val="tx1">
                      <a:lumMod val="65000"/>
                      <a:lumOff val="35000"/>
                    </a:schemeClr>
                  </a:solidFill>
                  <a:latin typeface="Arial" panose="020B0604020202020204" pitchFamily="34" charset="0"/>
                  <a:cs typeface="Arial" panose="020B0604020202020204" pitchFamily="34" charset="0"/>
                </a:rPr>
                <a:t>Расположение</a:t>
              </a:r>
            </a:p>
          </p:txBody>
        </p:sp>
        <p:sp>
          <p:nvSpPr>
            <p:cNvPr id="30" name="Прямоугольник 29">
              <a:extLst>
                <a:ext uri="{FF2B5EF4-FFF2-40B4-BE49-F238E27FC236}">
                  <a16:creationId xmlns="" xmlns:a16="http://schemas.microsoft.com/office/drawing/2014/main" id="{E769CBF9-82D5-42B9-BEB0-9037FAFD0D2D}"/>
                </a:ext>
              </a:extLst>
            </p:cNvPr>
            <p:cNvSpPr/>
            <p:nvPr/>
          </p:nvSpPr>
          <p:spPr>
            <a:xfrm>
              <a:off x="10063528" y="3164575"/>
              <a:ext cx="2754408" cy="523220"/>
            </a:xfrm>
            <a:prstGeom prst="rect">
              <a:avLst/>
            </a:prstGeom>
          </p:spPr>
          <p:txBody>
            <a:bodyPr wrap="square">
              <a:spAutoFit/>
            </a:bodyPr>
            <a:lstStyle/>
            <a:p>
              <a:pPr algn="ctr"/>
              <a:r>
                <a:rPr lang="ru-RU" sz="1400" i="1" dirty="0">
                  <a:solidFill>
                    <a:schemeClr val="tx2">
                      <a:lumMod val="75000"/>
                    </a:schemeClr>
                  </a:solidFill>
                  <a:latin typeface="Arial" panose="020B0604020202020204" pitchFamily="34" charset="0"/>
                  <a:cs typeface="Arial" panose="020B0604020202020204" pitchFamily="34" charset="0"/>
                </a:rPr>
                <a:t>Московская обл., г. Подольск, </a:t>
              </a:r>
            </a:p>
            <a:p>
              <a:pPr algn="ctr"/>
              <a:r>
                <a:rPr lang="ru-RU" sz="1400" i="1" dirty="0">
                  <a:solidFill>
                    <a:schemeClr val="tx2">
                      <a:lumMod val="75000"/>
                    </a:schemeClr>
                  </a:solidFill>
                  <a:latin typeface="Arial" panose="020B0604020202020204" pitchFamily="34" charset="0"/>
                  <a:cs typeface="Arial" panose="020B0604020202020204" pitchFamily="34" charset="0"/>
                </a:rPr>
                <a:t>ул. Железнодорожная, </a:t>
              </a:r>
              <a:r>
                <a:rPr lang="ru-RU" sz="1400" i="1" dirty="0" smtClean="0">
                  <a:solidFill>
                    <a:schemeClr val="tx2">
                      <a:lumMod val="75000"/>
                    </a:schemeClr>
                  </a:solidFill>
                  <a:latin typeface="Arial" panose="020B0604020202020204" pitchFamily="34" charset="0"/>
                  <a:cs typeface="Arial" panose="020B0604020202020204" pitchFamily="34" charset="0"/>
                </a:rPr>
                <a:t>24</a:t>
              </a:r>
              <a:endParaRPr lang="ru-RU" sz="1400" i="1" dirty="0">
                <a:solidFill>
                  <a:schemeClr val="tx2">
                    <a:lumMod val="75000"/>
                  </a:schemeClr>
                </a:solidFill>
                <a:latin typeface="Arial" panose="020B0604020202020204" pitchFamily="34" charset="0"/>
                <a:cs typeface="Arial" panose="020B0604020202020204" pitchFamily="34" charset="0"/>
              </a:endParaRPr>
            </a:p>
          </p:txBody>
        </p:sp>
        <p:sp>
          <p:nvSpPr>
            <p:cNvPr id="34" name="Прямоугольник 33">
              <a:extLst>
                <a:ext uri="{FF2B5EF4-FFF2-40B4-BE49-F238E27FC236}">
                  <a16:creationId xmlns="" xmlns:a16="http://schemas.microsoft.com/office/drawing/2014/main" id="{1A15ACE1-E0F9-46A6-9621-5950418FD5AC}"/>
                </a:ext>
              </a:extLst>
            </p:cNvPr>
            <p:cNvSpPr/>
            <p:nvPr/>
          </p:nvSpPr>
          <p:spPr>
            <a:xfrm>
              <a:off x="10035477" y="3722993"/>
              <a:ext cx="2754408" cy="307777"/>
            </a:xfrm>
            <a:prstGeom prst="rect">
              <a:avLst/>
            </a:prstGeom>
          </p:spPr>
          <p:txBody>
            <a:bodyPr wrap="none">
              <a:spAutoFit/>
            </a:bodyPr>
            <a:lstStyle/>
            <a:p>
              <a:r>
                <a:rPr lang="ru-RU" sz="1400" i="1" dirty="0">
                  <a:latin typeface="Arial" panose="020B0604020202020204" pitchFamily="34" charset="0"/>
                  <a:cs typeface="Arial" panose="020B0604020202020204" pitchFamily="34" charset="0"/>
                </a:rPr>
                <a:t>Сайт: </a:t>
              </a:r>
              <a:r>
                <a:rPr lang="ru-RU" sz="1400" b="1" i="1" dirty="0">
                  <a:solidFill>
                    <a:schemeClr val="bg1"/>
                  </a:solidFill>
                  <a:latin typeface="Arial" panose="020B0604020202020204" pitchFamily="34" charset="0"/>
                  <a:cs typeface="Arial" panose="020B0604020202020204" pitchFamily="34" charset="0"/>
                  <a:hlinkClick r:id="rId5"/>
                </a:rPr>
                <a:t>http://www.sialuch.com</a:t>
              </a:r>
              <a:endParaRPr lang="ru-RU" sz="1400" b="1" i="1" dirty="0">
                <a:solidFill>
                  <a:schemeClr val="bg1"/>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7343" y="1272941"/>
              <a:ext cx="1847308" cy="1868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Рисунок 30"/>
            <p:cNvPicPr>
              <a:picLocks noChangeAspect="1"/>
            </p:cNvPicPr>
            <p:nvPr/>
          </p:nvPicPr>
          <p:blipFill rotWithShape="1">
            <a:blip r:embed="rId7">
              <a:extLst>
                <a:ext uri="{28A0092B-C50C-407E-A947-70E740481C1C}">
                  <a14:useLocalDpi xmlns:a14="http://schemas.microsoft.com/office/drawing/2010/main" val="0"/>
                </a:ext>
              </a:extLst>
            </a:blip>
            <a:srcRect l="24519" b="-10651"/>
            <a:stretch/>
          </p:blipFill>
          <p:spPr>
            <a:xfrm>
              <a:off x="10035477" y="4225401"/>
              <a:ext cx="2628543" cy="780667"/>
            </a:xfrm>
            <a:prstGeom prst="rect">
              <a:avLst/>
            </a:prstGeom>
            <a:ln>
              <a:noFill/>
            </a:ln>
            <a:effectLst>
              <a:outerShdw blurRad="292100" dist="139700" dir="2700000" algn="tl" rotWithShape="0">
                <a:srgbClr val="333333">
                  <a:alpha val="65000"/>
                </a:srgbClr>
              </a:outerShdw>
            </a:effectLst>
          </p:spPr>
        </p:pic>
      </p:grpSp>
      <p:grpSp>
        <p:nvGrpSpPr>
          <p:cNvPr id="13" name="Группа 12"/>
          <p:cNvGrpSpPr/>
          <p:nvPr/>
        </p:nvGrpSpPr>
        <p:grpSpPr>
          <a:xfrm>
            <a:off x="140292" y="4956037"/>
            <a:ext cx="12433194" cy="4554753"/>
            <a:chOff x="140292" y="4956037"/>
            <a:chExt cx="12433194" cy="4554753"/>
          </a:xfrm>
        </p:grpSpPr>
        <p:sp>
          <p:nvSpPr>
            <p:cNvPr id="42" name="Прямоугольник 41">
              <a:extLst>
                <a:ext uri="{FF2B5EF4-FFF2-40B4-BE49-F238E27FC236}">
                  <a16:creationId xmlns="" xmlns:a16="http://schemas.microsoft.com/office/drawing/2014/main" id="{93F73502-2C3B-483C-AACC-98C7B864E62E}"/>
                </a:ext>
              </a:extLst>
            </p:cNvPr>
            <p:cNvSpPr/>
            <p:nvPr/>
          </p:nvSpPr>
          <p:spPr>
            <a:xfrm>
              <a:off x="4303246" y="4956037"/>
              <a:ext cx="3946658" cy="461665"/>
            </a:xfrm>
            <a:prstGeom prst="rect">
              <a:avLst/>
            </a:prstGeom>
          </p:spPr>
          <p:txBody>
            <a:bodyPr wrap="none">
              <a:spAutoFit/>
            </a:bodyPr>
            <a:lstStyle/>
            <a:p>
              <a:r>
                <a:rPr lang="ru-RU" sz="2400" b="1" dirty="0">
                  <a:solidFill>
                    <a:schemeClr val="tx1">
                      <a:lumMod val="65000"/>
                      <a:lumOff val="35000"/>
                    </a:schemeClr>
                  </a:solidFill>
                  <a:latin typeface="Arial" panose="020B0604020202020204" pitchFamily="34" charset="0"/>
                  <a:cs typeface="Arial" panose="020B0604020202020204" pitchFamily="34" charset="0"/>
                </a:rPr>
                <a:t>Продукция </a:t>
              </a:r>
              <a:r>
                <a:rPr lang="ru-RU" sz="2400" b="1" dirty="0" smtClean="0">
                  <a:solidFill>
                    <a:schemeClr val="tx1">
                      <a:lumMod val="65000"/>
                      <a:lumOff val="35000"/>
                    </a:schemeClr>
                  </a:solidFill>
                  <a:latin typeface="Arial" panose="020B0604020202020204" pitchFamily="34" charset="0"/>
                  <a:cs typeface="Arial" panose="020B0604020202020204" pitchFamily="34" charset="0"/>
                </a:rPr>
                <a:t>предприятия</a:t>
              </a:r>
              <a:endParaRPr lang="ru-RU" sz="2400" b="1" dirty="0">
                <a:solidFill>
                  <a:schemeClr val="tx1">
                    <a:lumMod val="65000"/>
                    <a:lumOff val="35000"/>
                  </a:schemeClr>
                </a:solidFill>
              </a:endParaRPr>
            </a:p>
          </p:txBody>
        </p:sp>
        <p:grpSp>
          <p:nvGrpSpPr>
            <p:cNvPr id="7" name="Группа 6"/>
            <p:cNvGrpSpPr/>
            <p:nvPr/>
          </p:nvGrpSpPr>
          <p:grpSpPr>
            <a:xfrm>
              <a:off x="161241" y="5452523"/>
              <a:ext cx="3272708" cy="1258033"/>
              <a:chOff x="341808" y="5538562"/>
              <a:chExt cx="3272708" cy="1258033"/>
            </a:xfrm>
          </p:grpSpPr>
          <p:pic>
            <p:nvPicPr>
              <p:cNvPr id="66" name="Picture 2" descr="D:\работа\ПРЕЗЕНТАЦИЯ по БУКЛЕТУ\08.jpg"/>
              <p:cNvPicPr>
                <a:picLocks noChangeAspect="1" noChangeArrowheads="1"/>
              </p:cNvPicPr>
              <p:nvPr/>
            </p:nvPicPr>
            <p:blipFill rotWithShape="1">
              <a:blip r:embed="rId8" cstate="print"/>
              <a:srcRect l="28558" t="80773" r="59661" b="4202"/>
              <a:stretch/>
            </p:blipFill>
            <p:spPr bwMode="auto">
              <a:xfrm>
                <a:off x="407594" y="5588472"/>
                <a:ext cx="1536441" cy="1131720"/>
              </a:xfrm>
              <a:prstGeom prst="rect">
                <a:avLst/>
              </a:prstGeom>
              <a:ln>
                <a:noFill/>
              </a:ln>
              <a:effectLst>
                <a:outerShdw blurRad="292100" dist="139700" dir="2700000" algn="tl" rotWithShape="0">
                  <a:srgbClr val="333333">
                    <a:alpha val="65000"/>
                  </a:srgbClr>
                </a:outerShdw>
              </a:effectLst>
            </p:spPr>
          </p:pic>
          <p:sp>
            <p:nvSpPr>
              <p:cNvPr id="69" name="Прямоугольник 8"/>
              <p:cNvSpPr>
                <a:spLocks noChangeArrowheads="1"/>
              </p:cNvSpPr>
              <p:nvPr/>
            </p:nvSpPr>
            <p:spPr bwMode="auto">
              <a:xfrm>
                <a:off x="2032157" y="5554167"/>
                <a:ext cx="15795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Упрочненные конструкционные материалы на основе тугоплавких металлов и их сплавов</a:t>
                </a:r>
              </a:p>
            </p:txBody>
          </p:sp>
          <p:sp>
            <p:nvSpPr>
              <p:cNvPr id="71" name="Прямоугольник 70">
                <a:extLst>
                  <a:ext uri="{FF2B5EF4-FFF2-40B4-BE49-F238E27FC236}">
                    <a16:creationId xmlns="" xmlns:a16="http://schemas.microsoft.com/office/drawing/2014/main" id="{6986F16E-BF03-4263-AD98-1E07C308331C}"/>
                  </a:ext>
                </a:extLst>
              </p:cNvPr>
              <p:cNvSpPr/>
              <p:nvPr/>
            </p:nvSpPr>
            <p:spPr>
              <a:xfrm>
                <a:off x="341808" y="5538562"/>
                <a:ext cx="3272708" cy="1258033"/>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5"/>
            <p:cNvGrpSpPr/>
            <p:nvPr/>
          </p:nvGrpSpPr>
          <p:grpSpPr>
            <a:xfrm>
              <a:off x="161241" y="6799990"/>
              <a:ext cx="3283919" cy="1264597"/>
              <a:chOff x="338951" y="6835417"/>
              <a:chExt cx="3283919" cy="1264597"/>
            </a:xfrm>
          </p:grpSpPr>
          <p:pic>
            <p:nvPicPr>
              <p:cNvPr id="68" name="Picture 2" descr="D:\работа\ПРЕЗЕНТАЦИЯ по БУКЛЕТУ\08.jpg"/>
              <p:cNvPicPr>
                <a:picLocks noChangeAspect="1" noChangeArrowheads="1"/>
              </p:cNvPicPr>
              <p:nvPr/>
            </p:nvPicPr>
            <p:blipFill rotWithShape="1">
              <a:blip r:embed="rId8" cstate="print"/>
              <a:srcRect l="59366" t="35775" r="28990" b="48872"/>
              <a:stretch/>
            </p:blipFill>
            <p:spPr bwMode="auto">
              <a:xfrm>
                <a:off x="402863" y="6893867"/>
                <a:ext cx="1541172" cy="1173552"/>
              </a:xfrm>
              <a:prstGeom prst="rect">
                <a:avLst/>
              </a:prstGeom>
              <a:ln>
                <a:noFill/>
              </a:ln>
              <a:effectLst>
                <a:outerShdw blurRad="292100" dist="139700" dir="2700000" algn="tl" rotWithShape="0">
                  <a:srgbClr val="333333">
                    <a:alpha val="65000"/>
                  </a:srgbClr>
                </a:outerShdw>
              </a:effectLst>
            </p:spPr>
          </p:pic>
          <p:sp>
            <p:nvSpPr>
              <p:cNvPr id="70" name="Прямоугольник 8"/>
              <p:cNvSpPr>
                <a:spLocks noChangeArrowheads="1"/>
              </p:cNvSpPr>
              <p:nvPr/>
            </p:nvSpPr>
            <p:spPr bwMode="auto">
              <a:xfrm>
                <a:off x="1944035" y="7096884"/>
                <a:ext cx="1667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Профилированные монокристаллы оксида алюминия (</a:t>
                </a:r>
                <a:r>
                  <a:rPr lang="ru-RU" altLang="ru-RU" sz="1200" dirty="0" err="1" smtClean="0">
                    <a:solidFill>
                      <a:schemeClr val="tx1"/>
                    </a:solidFill>
                    <a:cs typeface="Arial" panose="020B0604020202020204" pitchFamily="34" charset="0"/>
                  </a:rPr>
                  <a:t>лейкосапфир</a:t>
                </a:r>
                <a:r>
                  <a:rPr lang="ru-RU" altLang="ru-RU" sz="1200" dirty="0" smtClean="0">
                    <a:solidFill>
                      <a:schemeClr val="tx1"/>
                    </a:solidFill>
                    <a:cs typeface="Arial" panose="020B0604020202020204" pitchFamily="34" charset="0"/>
                  </a:rPr>
                  <a:t>)</a:t>
                </a:r>
              </a:p>
            </p:txBody>
          </p:sp>
          <p:sp>
            <p:nvSpPr>
              <p:cNvPr id="72" name="Прямоугольник 71">
                <a:extLst>
                  <a:ext uri="{FF2B5EF4-FFF2-40B4-BE49-F238E27FC236}">
                    <a16:creationId xmlns="" xmlns:a16="http://schemas.microsoft.com/office/drawing/2014/main" id="{6986F16E-BF03-4263-AD98-1E07C308331C}"/>
                  </a:ext>
                </a:extLst>
              </p:cNvPr>
              <p:cNvSpPr/>
              <p:nvPr/>
            </p:nvSpPr>
            <p:spPr>
              <a:xfrm>
                <a:off x="338951" y="6835417"/>
                <a:ext cx="3283919" cy="1264597"/>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 name="Группа 1"/>
            <p:cNvGrpSpPr/>
            <p:nvPr/>
          </p:nvGrpSpPr>
          <p:grpSpPr>
            <a:xfrm>
              <a:off x="140292" y="8149886"/>
              <a:ext cx="3358714" cy="1312186"/>
              <a:chOff x="225826" y="8070704"/>
              <a:chExt cx="3358714" cy="1312186"/>
            </a:xfrm>
          </p:grpSpPr>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143" y="8125781"/>
                <a:ext cx="1386880" cy="1181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Прямоугольник 72">
                <a:extLst>
                  <a:ext uri="{FF2B5EF4-FFF2-40B4-BE49-F238E27FC236}">
                    <a16:creationId xmlns="" xmlns:a16="http://schemas.microsoft.com/office/drawing/2014/main" id="{6986F16E-BF03-4263-AD98-1E07C308331C}"/>
                  </a:ext>
                </a:extLst>
              </p:cNvPr>
              <p:cNvSpPr/>
              <p:nvPr/>
            </p:nvSpPr>
            <p:spPr>
              <a:xfrm>
                <a:off x="225826" y="8070704"/>
                <a:ext cx="3318125" cy="131218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8"/>
              <p:cNvSpPr>
                <a:spLocks noChangeArrowheads="1"/>
              </p:cNvSpPr>
              <p:nvPr/>
            </p:nvSpPr>
            <p:spPr bwMode="auto">
              <a:xfrm>
                <a:off x="1689508" y="8125781"/>
                <a:ext cx="18950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Термоэлектрические преобразователи, термометры сопротивления, а также средства для их защиты и коммутации</a:t>
                </a:r>
              </a:p>
            </p:txBody>
          </p:sp>
        </p:grpSp>
        <p:grpSp>
          <p:nvGrpSpPr>
            <p:cNvPr id="10" name="Группа 9"/>
            <p:cNvGrpSpPr/>
            <p:nvPr/>
          </p:nvGrpSpPr>
          <p:grpSpPr>
            <a:xfrm>
              <a:off x="3651779" y="5457557"/>
              <a:ext cx="2575816" cy="1271280"/>
              <a:chOff x="3634447" y="5460884"/>
              <a:chExt cx="2575816" cy="1271280"/>
            </a:xfrm>
          </p:grpSpPr>
          <p:sp>
            <p:nvSpPr>
              <p:cNvPr id="28" name="Прямоугольник 27">
                <a:extLst>
                  <a:ext uri="{FF2B5EF4-FFF2-40B4-BE49-F238E27FC236}">
                    <a16:creationId xmlns="" xmlns:a16="http://schemas.microsoft.com/office/drawing/2014/main" id="{6986F16E-BF03-4263-AD98-1E07C308331C}"/>
                  </a:ext>
                </a:extLst>
              </p:cNvPr>
              <p:cNvSpPr/>
              <p:nvPr/>
            </p:nvSpPr>
            <p:spPr>
              <a:xfrm>
                <a:off x="3634447" y="5460884"/>
                <a:ext cx="2575816" cy="127128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8"/>
              <p:cNvSpPr>
                <a:spLocks noChangeArrowheads="1"/>
              </p:cNvSpPr>
              <p:nvPr/>
            </p:nvSpPr>
            <p:spPr bwMode="auto">
              <a:xfrm>
                <a:off x="5069670" y="5709522"/>
                <a:ext cx="11405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Адаптивные оптические системы и их элементы</a:t>
                </a: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0084" y="5489736"/>
                <a:ext cx="1390589" cy="1196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Группа 10"/>
            <p:cNvGrpSpPr/>
            <p:nvPr/>
          </p:nvGrpSpPr>
          <p:grpSpPr>
            <a:xfrm>
              <a:off x="3651779" y="6833074"/>
              <a:ext cx="2562842" cy="1249794"/>
              <a:chOff x="3634447" y="6836401"/>
              <a:chExt cx="2562842" cy="1249794"/>
            </a:xfrm>
          </p:grpSpPr>
          <p:sp>
            <p:nvSpPr>
              <p:cNvPr id="35" name="Прямоугольник 34">
                <a:extLst>
                  <a:ext uri="{FF2B5EF4-FFF2-40B4-BE49-F238E27FC236}">
                    <a16:creationId xmlns="" xmlns:a16="http://schemas.microsoft.com/office/drawing/2014/main" id="{6986F16E-BF03-4263-AD98-1E07C308331C}"/>
                  </a:ext>
                </a:extLst>
              </p:cNvPr>
              <p:cNvSpPr/>
              <p:nvPr/>
            </p:nvSpPr>
            <p:spPr>
              <a:xfrm>
                <a:off x="3634447" y="6836401"/>
                <a:ext cx="2562842" cy="124979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8"/>
              <p:cNvSpPr>
                <a:spLocks noChangeArrowheads="1"/>
              </p:cNvSpPr>
              <p:nvPr/>
            </p:nvSpPr>
            <p:spPr bwMode="auto">
              <a:xfrm>
                <a:off x="5128830" y="7210298"/>
                <a:ext cx="1022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Оптические покрытия</a:t>
                </a:r>
              </a:p>
            </p:txBody>
          </p:sp>
          <p:pic>
            <p:nvPicPr>
              <p:cNvPr id="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610" y="6899408"/>
                <a:ext cx="1364278" cy="1107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Группа 11"/>
            <p:cNvGrpSpPr/>
            <p:nvPr/>
          </p:nvGrpSpPr>
          <p:grpSpPr>
            <a:xfrm>
              <a:off x="3664753" y="8170195"/>
              <a:ext cx="2562842" cy="1310158"/>
              <a:chOff x="3647421" y="8173522"/>
              <a:chExt cx="2562842" cy="1310158"/>
            </a:xfrm>
          </p:grpSpPr>
          <p:sp>
            <p:nvSpPr>
              <p:cNvPr id="37" name="Прямоугольник 36">
                <a:extLst>
                  <a:ext uri="{FF2B5EF4-FFF2-40B4-BE49-F238E27FC236}">
                    <a16:creationId xmlns="" xmlns:a16="http://schemas.microsoft.com/office/drawing/2014/main" id="{6986F16E-BF03-4263-AD98-1E07C308331C}"/>
                  </a:ext>
                </a:extLst>
              </p:cNvPr>
              <p:cNvSpPr/>
              <p:nvPr/>
            </p:nvSpPr>
            <p:spPr>
              <a:xfrm>
                <a:off x="3647421" y="8173522"/>
                <a:ext cx="2562842" cy="1310158"/>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8"/>
              <p:cNvSpPr>
                <a:spLocks noChangeArrowheads="1"/>
              </p:cNvSpPr>
              <p:nvPr/>
            </p:nvSpPr>
            <p:spPr bwMode="auto">
              <a:xfrm>
                <a:off x="5187992" y="8375255"/>
                <a:ext cx="10222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Материалы на основе карбида кремния</a:t>
                </a:r>
              </a:p>
            </p:txBody>
          </p:sp>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8610" y="8221037"/>
                <a:ext cx="1515049" cy="1181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1" name="Прямоугольник 40">
              <a:extLst>
                <a:ext uri="{FF2B5EF4-FFF2-40B4-BE49-F238E27FC236}">
                  <a16:creationId xmlns="" xmlns:a16="http://schemas.microsoft.com/office/drawing/2014/main" id="{6986F16E-BF03-4263-AD98-1E07C308331C}"/>
                </a:ext>
              </a:extLst>
            </p:cNvPr>
            <p:cNvSpPr/>
            <p:nvPr/>
          </p:nvSpPr>
          <p:spPr>
            <a:xfrm>
              <a:off x="6425257" y="5452523"/>
              <a:ext cx="2555943" cy="12720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8"/>
            <p:cNvSpPr>
              <a:spLocks noChangeArrowheads="1"/>
            </p:cNvSpPr>
            <p:nvPr/>
          </p:nvSpPr>
          <p:spPr bwMode="auto">
            <a:xfrm>
              <a:off x="8011026" y="5850706"/>
              <a:ext cx="970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Ядерная батарейка</a:t>
              </a:r>
            </a:p>
          </p:txBody>
        </p:sp>
        <p:sp>
          <p:nvSpPr>
            <p:cNvPr id="45" name="Прямоугольник 44">
              <a:extLst>
                <a:ext uri="{FF2B5EF4-FFF2-40B4-BE49-F238E27FC236}">
                  <a16:creationId xmlns="" xmlns:a16="http://schemas.microsoft.com/office/drawing/2014/main" id="{6986F16E-BF03-4263-AD98-1E07C308331C}"/>
                </a:ext>
              </a:extLst>
            </p:cNvPr>
            <p:cNvSpPr/>
            <p:nvPr/>
          </p:nvSpPr>
          <p:spPr>
            <a:xfrm>
              <a:off x="6425257" y="6858439"/>
              <a:ext cx="2555943" cy="125486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8"/>
            <p:cNvSpPr>
              <a:spLocks noChangeArrowheads="1"/>
            </p:cNvSpPr>
            <p:nvPr/>
          </p:nvSpPr>
          <p:spPr bwMode="auto">
            <a:xfrm>
              <a:off x="7775564" y="7002347"/>
              <a:ext cx="12056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Миниатюрный рентгеновский источник для  диагностики </a:t>
              </a:r>
            </a:p>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и терапии</a:t>
              </a:r>
            </a:p>
          </p:txBody>
        </p:sp>
        <p:sp>
          <p:nvSpPr>
            <p:cNvPr id="48" name="Прямоугольник 47">
              <a:extLst>
                <a:ext uri="{FF2B5EF4-FFF2-40B4-BE49-F238E27FC236}">
                  <a16:creationId xmlns="" xmlns:a16="http://schemas.microsoft.com/office/drawing/2014/main" id="{6986F16E-BF03-4263-AD98-1E07C308331C}"/>
                </a:ext>
              </a:extLst>
            </p:cNvPr>
            <p:cNvSpPr/>
            <p:nvPr/>
          </p:nvSpPr>
          <p:spPr>
            <a:xfrm>
              <a:off x="6414937" y="8198604"/>
              <a:ext cx="2566263" cy="131218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8"/>
            <p:cNvSpPr>
              <a:spLocks noChangeArrowheads="1"/>
            </p:cNvSpPr>
            <p:nvPr/>
          </p:nvSpPr>
          <p:spPr bwMode="auto">
            <a:xfrm>
              <a:off x="7692874" y="8262575"/>
              <a:ext cx="12658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err="1" smtClean="0">
                  <a:solidFill>
                    <a:schemeClr val="tx1"/>
                  </a:solidFill>
                  <a:cs typeface="Arial" panose="020B0604020202020204" pitchFamily="34" charset="0"/>
                </a:rPr>
                <a:t>Металло</a:t>
              </a:r>
              <a:r>
                <a:rPr lang="ru-RU" altLang="ru-RU" sz="1200" dirty="0" smtClean="0">
                  <a:solidFill>
                    <a:schemeClr val="tx1"/>
                  </a:solidFill>
                  <a:cs typeface="Arial" panose="020B0604020202020204" pitchFamily="34" charset="0"/>
                </a:rPr>
                <a:t>-керамические рентгеновские трубки медицинского назначения</a:t>
              </a:r>
            </a:p>
          </p:txBody>
        </p:sp>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9954" y="6958041"/>
              <a:ext cx="1324180" cy="1138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14">
              <a:extLst>
                <a:ext uri="{28A0092B-C50C-407E-A947-70E740481C1C}">
                  <a14:useLocalDpi xmlns:a14="http://schemas.microsoft.com/office/drawing/2010/main" val="0"/>
                </a:ext>
              </a:extLst>
            </a:blip>
            <a:srcRect l="40306" b="20274"/>
            <a:stretch/>
          </p:blipFill>
          <p:spPr bwMode="auto">
            <a:xfrm>
              <a:off x="6479291" y="8338826"/>
              <a:ext cx="1193393" cy="103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Прямоугольник 52">
              <a:extLst>
                <a:ext uri="{FF2B5EF4-FFF2-40B4-BE49-F238E27FC236}">
                  <a16:creationId xmlns="" xmlns:a16="http://schemas.microsoft.com/office/drawing/2014/main" id="{6986F16E-BF03-4263-AD98-1E07C308331C}"/>
                </a:ext>
              </a:extLst>
            </p:cNvPr>
            <p:cNvSpPr/>
            <p:nvPr/>
          </p:nvSpPr>
          <p:spPr>
            <a:xfrm>
              <a:off x="9157600" y="6858439"/>
              <a:ext cx="3415886" cy="1266017"/>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8"/>
            <p:cNvSpPr>
              <a:spLocks noChangeArrowheads="1"/>
            </p:cNvSpPr>
            <p:nvPr/>
          </p:nvSpPr>
          <p:spPr bwMode="auto">
            <a:xfrm>
              <a:off x="10979070" y="6880628"/>
              <a:ext cx="15827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Переработка и возврат в ядерный топливный цикл невостребованных урансодержащих материалов</a:t>
              </a:r>
            </a:p>
          </p:txBody>
        </p:sp>
        <p:pic>
          <p:nvPicPr>
            <p:cNvPr id="103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50879" y="6922883"/>
              <a:ext cx="1625298" cy="1054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40391" y="5515469"/>
              <a:ext cx="1385674" cy="1168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Прямоугольник 58">
              <a:extLst>
                <a:ext uri="{FF2B5EF4-FFF2-40B4-BE49-F238E27FC236}">
                  <a16:creationId xmlns="" xmlns:a16="http://schemas.microsoft.com/office/drawing/2014/main" id="{6986F16E-BF03-4263-AD98-1E07C308331C}"/>
                </a:ext>
              </a:extLst>
            </p:cNvPr>
            <p:cNvSpPr/>
            <p:nvPr/>
          </p:nvSpPr>
          <p:spPr>
            <a:xfrm>
              <a:off x="9167156" y="5468128"/>
              <a:ext cx="3394615" cy="125639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8"/>
            <p:cNvSpPr>
              <a:spLocks noChangeArrowheads="1"/>
            </p:cNvSpPr>
            <p:nvPr/>
          </p:nvSpPr>
          <p:spPr bwMode="auto">
            <a:xfrm>
              <a:off x="10864463" y="5573706"/>
              <a:ext cx="15827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Новые перспективные виды топлива для исследовательских реакторов</a:t>
              </a:r>
            </a:p>
          </p:txBody>
        </p:sp>
        <p:sp>
          <p:nvSpPr>
            <p:cNvPr id="61" name="Прямоугольник 60">
              <a:extLst>
                <a:ext uri="{FF2B5EF4-FFF2-40B4-BE49-F238E27FC236}">
                  <a16:creationId xmlns="" xmlns:a16="http://schemas.microsoft.com/office/drawing/2014/main" id="{6986F16E-BF03-4263-AD98-1E07C308331C}"/>
                </a:ext>
              </a:extLst>
            </p:cNvPr>
            <p:cNvSpPr/>
            <p:nvPr/>
          </p:nvSpPr>
          <p:spPr>
            <a:xfrm>
              <a:off x="9157599" y="8198604"/>
              <a:ext cx="3404172" cy="129500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8"/>
            <p:cNvSpPr>
              <a:spLocks noChangeArrowheads="1"/>
            </p:cNvSpPr>
            <p:nvPr/>
          </p:nvSpPr>
          <p:spPr bwMode="auto">
            <a:xfrm>
              <a:off x="11181457" y="8338274"/>
              <a:ext cx="11779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hlink"/>
                  </a:solidFill>
                  <a:latin typeface="Arial" pitchFamily="34" charset="0"/>
                </a:defRPr>
              </a:lvl1pPr>
              <a:lvl2pPr marL="742950" indent="-285750">
                <a:defRPr sz="1600">
                  <a:solidFill>
                    <a:schemeClr val="hlink"/>
                  </a:solidFill>
                  <a:latin typeface="Arial" pitchFamily="34" charset="0"/>
                </a:defRPr>
              </a:lvl2pPr>
              <a:lvl3pPr marL="1143000" indent="-228600">
                <a:defRPr sz="1600">
                  <a:solidFill>
                    <a:schemeClr val="hlink"/>
                  </a:solidFill>
                  <a:latin typeface="Arial" pitchFamily="34" charset="0"/>
                </a:defRPr>
              </a:lvl3pPr>
              <a:lvl4pPr marL="1600200" indent="-228600">
                <a:defRPr sz="1600">
                  <a:solidFill>
                    <a:schemeClr val="hlink"/>
                  </a:solidFill>
                  <a:latin typeface="Arial" pitchFamily="34" charset="0"/>
                </a:defRPr>
              </a:lvl4pPr>
              <a:lvl5pPr marL="2057400" indent="-228600">
                <a:defRPr sz="1600">
                  <a:solidFill>
                    <a:schemeClr val="hlink"/>
                  </a:solidFill>
                  <a:latin typeface="Arial" pitchFamily="34" charset="0"/>
                </a:defRPr>
              </a:lvl5pPr>
              <a:lvl6pPr marL="2514600" indent="-228600" eaLnBrk="0" fontAlgn="base" hangingPunct="0">
                <a:spcBef>
                  <a:spcPct val="0"/>
                </a:spcBef>
                <a:spcAft>
                  <a:spcPct val="0"/>
                </a:spcAft>
                <a:defRPr sz="1600">
                  <a:solidFill>
                    <a:schemeClr val="hlink"/>
                  </a:solidFill>
                  <a:latin typeface="Arial" pitchFamily="34" charset="0"/>
                </a:defRPr>
              </a:lvl6pPr>
              <a:lvl7pPr marL="2971800" indent="-228600" eaLnBrk="0" fontAlgn="base" hangingPunct="0">
                <a:spcBef>
                  <a:spcPct val="0"/>
                </a:spcBef>
                <a:spcAft>
                  <a:spcPct val="0"/>
                </a:spcAft>
                <a:defRPr sz="1600">
                  <a:solidFill>
                    <a:schemeClr val="hlink"/>
                  </a:solidFill>
                  <a:latin typeface="Arial" pitchFamily="34" charset="0"/>
                </a:defRPr>
              </a:lvl7pPr>
              <a:lvl8pPr marL="3429000" indent="-228600" eaLnBrk="0" fontAlgn="base" hangingPunct="0">
                <a:spcBef>
                  <a:spcPct val="0"/>
                </a:spcBef>
                <a:spcAft>
                  <a:spcPct val="0"/>
                </a:spcAft>
                <a:defRPr sz="1600">
                  <a:solidFill>
                    <a:schemeClr val="hlink"/>
                  </a:solidFill>
                  <a:latin typeface="Arial" pitchFamily="34" charset="0"/>
                </a:defRPr>
              </a:lvl8pPr>
              <a:lvl9pPr marL="3886200" indent="-228600" eaLnBrk="0" fontAlgn="base" hangingPunct="0">
                <a:spcBef>
                  <a:spcPct val="0"/>
                </a:spcBef>
                <a:spcAft>
                  <a:spcPct val="0"/>
                </a:spcAft>
                <a:defRPr sz="1600">
                  <a:solidFill>
                    <a:schemeClr val="hlink"/>
                  </a:solidFill>
                  <a:latin typeface="Arial" pitchFamily="34" charset="0"/>
                </a:defRPr>
              </a:lvl9pPr>
            </a:lstStyle>
            <a:p>
              <a:pPr algn="ctr" defTabSz="914400" eaLnBrk="0" fontAlgn="base" hangingPunct="0">
                <a:spcBef>
                  <a:spcPct val="0"/>
                </a:spcBef>
                <a:spcAft>
                  <a:spcPct val="0"/>
                </a:spcAft>
                <a:defRPr/>
              </a:pPr>
              <a:r>
                <a:rPr lang="ru-RU" altLang="ru-RU" sz="1200" dirty="0" smtClean="0">
                  <a:solidFill>
                    <a:schemeClr val="tx1"/>
                  </a:solidFill>
                  <a:cs typeface="Arial" panose="020B0604020202020204" pitchFamily="34" charset="0"/>
                </a:rPr>
                <a:t>Алюмо-бериллиевые и  медно-бериллиевые лигатуры </a:t>
              </a:r>
            </a:p>
          </p:txBody>
        </p:sp>
        <p:pic>
          <p:nvPicPr>
            <p:cNvPr id="63" name="Picture 5"/>
            <p:cNvPicPr>
              <a:picLocks noChangeAspect="1" noChangeArrowheads="1"/>
            </p:cNvPicPr>
            <p:nvPr/>
          </p:nvPicPr>
          <p:blipFill rotWithShape="1">
            <a:blip r:embed="rId17">
              <a:extLst>
                <a:ext uri="{28A0092B-C50C-407E-A947-70E740481C1C}">
                  <a14:useLocalDpi xmlns:a14="http://schemas.microsoft.com/office/drawing/2010/main" val="0"/>
                </a:ext>
              </a:extLst>
            </a:blip>
            <a:srcRect l="1" r="-938"/>
            <a:stretch/>
          </p:blipFill>
          <p:spPr bwMode="auto">
            <a:xfrm>
              <a:off x="9214312" y="8236766"/>
              <a:ext cx="1764758" cy="1196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9954" y="5547239"/>
              <a:ext cx="1531192" cy="1091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66777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39694000-F9CC-4BDC-900B-05E488EDAC07}"/>
              </a:ext>
            </a:extLst>
          </p:cNvPr>
          <p:cNvSpPr/>
          <p:nvPr/>
        </p:nvSpPr>
        <p:spPr>
          <a:xfrm>
            <a:off x="0" y="107855"/>
            <a:ext cx="12801600" cy="584775"/>
          </a:xfrm>
          <a:prstGeom prst="rect">
            <a:avLst/>
          </a:prstGeom>
        </p:spPr>
        <p:txBody>
          <a:bodyPr wrap="square">
            <a:spAutoFit/>
          </a:bodyPr>
          <a:lstStyle/>
          <a:p>
            <a:pPr lvl="0" algn="ctr" defTabSz="914400" eaLnBrk="0" fontAlgn="base" hangingPunct="0">
              <a:spcBef>
                <a:spcPct val="0"/>
              </a:spcBef>
              <a:spcAft>
                <a:spcPct val="0"/>
              </a:spcAft>
              <a:defRPr/>
            </a:pPr>
            <a:r>
              <a:rPr lang="ru-RU" sz="3200" b="1" kern="0" dirty="0" smtClean="0">
                <a:solidFill>
                  <a:schemeClr val="accent1"/>
                </a:solidFill>
                <a:latin typeface="Arial" panose="020B0604020202020204" pitchFamily="34" charset="0"/>
                <a:cs typeface="Arial" panose="020B0604020202020204" pitchFamily="34" charset="0"/>
              </a:rPr>
              <a:t>             Визуальное управление в НИОКР </a:t>
            </a:r>
            <a:endParaRPr lang="ru-RU" sz="3200" b="1" kern="0" dirty="0">
              <a:solidFill>
                <a:schemeClr val="accent1"/>
              </a:solidFill>
              <a:latin typeface="Arial" panose="020B0604020202020204" pitchFamily="34" charset="0"/>
              <a:cs typeface="Arial" panose="020B0604020202020204" pitchFamily="34" charset="0"/>
            </a:endParaRPr>
          </a:p>
        </p:txBody>
      </p:sp>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407595" y="60910"/>
            <a:ext cx="441146" cy="646331"/>
          </a:xfrm>
          <a:prstGeom prst="rect">
            <a:avLst/>
          </a:prstGeom>
        </p:spPr>
        <p:txBody>
          <a:bodyPr wrap="none">
            <a:spAutoFit/>
          </a:bodyPr>
          <a:lstStyle/>
          <a:p>
            <a:r>
              <a:rPr lang="ru-RU" sz="3600" b="1" kern="0" dirty="0" smtClean="0">
                <a:solidFill>
                  <a:schemeClr val="bg1"/>
                </a:solidFill>
                <a:latin typeface="Arial" panose="020B0604020202020204" pitchFamily="34" charset="0"/>
                <a:cs typeface="Arial" panose="020B0604020202020204" pitchFamily="34" charset="0"/>
              </a:rPr>
              <a:t>2</a:t>
            </a:r>
            <a:endParaRPr lang="ru-RU" sz="3200" dirty="0">
              <a:solidFill>
                <a:schemeClr val="bg1"/>
              </a:solidFill>
            </a:endParaRPr>
          </a:p>
        </p:txBody>
      </p:sp>
      <p:grpSp>
        <p:nvGrpSpPr>
          <p:cNvPr id="8" name="Группа 7"/>
          <p:cNvGrpSpPr/>
          <p:nvPr/>
        </p:nvGrpSpPr>
        <p:grpSpPr>
          <a:xfrm>
            <a:off x="261537" y="1096049"/>
            <a:ext cx="7199052" cy="1240629"/>
            <a:chOff x="261537" y="1096049"/>
            <a:chExt cx="6571311" cy="1240629"/>
          </a:xfrm>
        </p:grpSpPr>
        <p:sp>
          <p:nvSpPr>
            <p:cNvPr id="18" name="Прямоугольник 17">
              <a:extLst>
                <a:ext uri="{FF2B5EF4-FFF2-40B4-BE49-F238E27FC236}">
                  <a16:creationId xmlns:a16="http://schemas.microsoft.com/office/drawing/2014/main" xmlns="" id="{CC1DDC3F-16A0-4510-8E14-C4B954D48457}"/>
                </a:ext>
              </a:extLst>
            </p:cNvPr>
            <p:cNvSpPr/>
            <p:nvPr/>
          </p:nvSpPr>
          <p:spPr>
            <a:xfrm>
              <a:off x="261537" y="1096049"/>
              <a:ext cx="6480720"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Ключевой риск: </a:t>
              </a:r>
              <a:endParaRPr lang="ru-RU" sz="1800" b="1" dirty="0">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xmlns="" id="{FEAAED69-7AF4-4655-9B84-F7CB31F4405A}"/>
                </a:ext>
              </a:extLst>
            </p:cNvPr>
            <p:cNvSpPr/>
            <p:nvPr/>
          </p:nvSpPr>
          <p:spPr>
            <a:xfrm>
              <a:off x="346707" y="1690347"/>
              <a:ext cx="6486141" cy="646331"/>
            </a:xfrm>
            <a:prstGeom prst="rect">
              <a:avLst/>
            </a:prstGeom>
          </p:spPr>
          <p:txBody>
            <a:bodyPr wrap="square">
              <a:spAutoFit/>
            </a:bodyPr>
            <a:lstStyle/>
            <a:p>
              <a:pPr marL="285750" indent="-285750">
                <a:buFontTx/>
                <a:buChar char="-"/>
              </a:pPr>
              <a:r>
                <a:rPr lang="ru-RU" sz="1800" dirty="0" smtClean="0">
                  <a:latin typeface="Arial" panose="020B0604020202020204" pitchFamily="34" charset="0"/>
                  <a:cs typeface="Arial" panose="020B0604020202020204" pitchFamily="34" charset="0"/>
                </a:rPr>
                <a:t>невыполнение </a:t>
              </a:r>
              <a:r>
                <a:rPr lang="ru-RU" sz="1800" dirty="0">
                  <a:latin typeface="Arial" panose="020B0604020202020204" pitchFamily="34" charset="0"/>
                  <a:cs typeface="Arial" panose="020B0604020202020204" pitchFamily="34" charset="0"/>
                </a:rPr>
                <a:t>договорных </a:t>
              </a:r>
              <a:r>
                <a:rPr lang="ru-RU" sz="1800" dirty="0" smtClean="0">
                  <a:latin typeface="Arial" panose="020B0604020202020204" pitchFamily="34" charset="0"/>
                  <a:cs typeface="Arial" panose="020B0604020202020204" pitchFamily="34" charset="0"/>
                </a:rPr>
                <a:t>обязательств по контрактам НИОКР в срок.</a:t>
              </a:r>
              <a:endParaRPr lang="ru-RU" sz="1800" dirty="0">
                <a:latin typeface="Arial" panose="020B0604020202020204" pitchFamily="34" charset="0"/>
                <a:cs typeface="Arial" panose="020B0604020202020204" pitchFamily="34" charset="0"/>
              </a:endParaRPr>
            </a:p>
          </p:txBody>
        </p:sp>
      </p:grpSp>
      <p:grpSp>
        <p:nvGrpSpPr>
          <p:cNvPr id="5" name="Группа 4"/>
          <p:cNvGrpSpPr/>
          <p:nvPr/>
        </p:nvGrpSpPr>
        <p:grpSpPr>
          <a:xfrm>
            <a:off x="280120" y="7248872"/>
            <a:ext cx="6979124" cy="2062713"/>
            <a:chOff x="236687" y="6932693"/>
            <a:chExt cx="7458606" cy="2062713"/>
          </a:xfrm>
        </p:grpSpPr>
        <p:sp>
          <p:nvSpPr>
            <p:cNvPr id="20" name="Прямоугольник 19">
              <a:extLst>
                <a:ext uri="{FF2B5EF4-FFF2-40B4-BE49-F238E27FC236}">
                  <a16:creationId xmlns:a16="http://schemas.microsoft.com/office/drawing/2014/main" xmlns="" id="{D2482E59-9CE1-4BA3-B580-B1534D4507E0}"/>
                </a:ext>
              </a:extLst>
            </p:cNvPr>
            <p:cNvSpPr/>
            <p:nvPr/>
          </p:nvSpPr>
          <p:spPr>
            <a:xfrm>
              <a:off x="307849" y="6932693"/>
              <a:ext cx="3672408" cy="461665"/>
            </a:xfrm>
            <a:prstGeom prst="rect">
              <a:avLst/>
            </a:prstGeom>
          </p:spPr>
          <p:txBody>
            <a:bodyPr wrap="square">
              <a:spAutoFit/>
            </a:bodyPr>
            <a:lstStyle/>
            <a:p>
              <a:r>
                <a:rPr lang="ru-RU" sz="2400" b="1" dirty="0">
                  <a:latin typeface="Arial" panose="020B0604020202020204" pitchFamily="34" charset="0"/>
                  <a:cs typeface="Arial" panose="020B0604020202020204" pitchFamily="34" charset="0"/>
                </a:rPr>
                <a:t>Задачи образца:</a:t>
              </a:r>
            </a:p>
          </p:txBody>
        </p:sp>
        <p:sp>
          <p:nvSpPr>
            <p:cNvPr id="21" name="Прямоугольник 20">
              <a:extLst>
                <a:ext uri="{FF2B5EF4-FFF2-40B4-BE49-F238E27FC236}">
                  <a16:creationId xmlns:a16="http://schemas.microsoft.com/office/drawing/2014/main" xmlns="" id="{A63E613C-406E-4BE5-BAA5-099730A1CB72}"/>
                </a:ext>
              </a:extLst>
            </p:cNvPr>
            <p:cNvSpPr/>
            <p:nvPr/>
          </p:nvSpPr>
          <p:spPr>
            <a:xfrm>
              <a:off x="236687" y="7518078"/>
              <a:ext cx="7458606" cy="1477328"/>
            </a:xfrm>
            <a:prstGeom prst="rect">
              <a:avLst/>
            </a:prstGeom>
          </p:spPr>
          <p:txBody>
            <a:bodyPr wrap="square">
              <a:spAutoFit/>
            </a:bodyPr>
            <a:lstStyle/>
            <a:p>
              <a:pPr marL="285750" indent="-285750" defTabSz="932863" fontAlgn="base">
                <a:spcBef>
                  <a:spcPts val="0"/>
                </a:spcBef>
                <a:spcAft>
                  <a:spcPts val="0"/>
                </a:spcAft>
                <a:buFontTx/>
                <a:buChar char="-"/>
                <a:defRPr/>
              </a:pPr>
              <a:r>
                <a:rPr lang="ru-RU" altLang="ru-RU" sz="1800" dirty="0" smtClean="0">
                  <a:latin typeface="Arial" panose="020B0604020202020204" pitchFamily="34" charset="0"/>
                  <a:cs typeface="Arial" panose="020B0604020202020204" pitchFamily="34" charset="0"/>
                </a:rPr>
                <a:t>оптимизация</a:t>
              </a:r>
              <a:r>
                <a:rPr lang="ru-RU" altLang="ru-RU" sz="1800" kern="0" dirty="0" smtClean="0">
                  <a:latin typeface="Arial" panose="020B0604020202020204" pitchFamily="34" charset="0"/>
                  <a:ea typeface="Tahoma" panose="020B0604030504040204" pitchFamily="34" charset="0"/>
                  <a:cs typeface="Arial" panose="020B0604020202020204" pitchFamily="34" charset="0"/>
                </a:rPr>
                <a:t> </a:t>
              </a:r>
              <a:r>
                <a:rPr lang="ru-RU" altLang="ru-RU" sz="1800" kern="0" dirty="0">
                  <a:latin typeface="Arial" panose="020B0604020202020204" pitchFamily="34" charset="0"/>
                  <a:ea typeface="Tahoma" panose="020B0604030504040204" pitchFamily="34" charset="0"/>
                  <a:cs typeface="Arial" panose="020B0604020202020204" pitchFamily="34" charset="0"/>
                </a:rPr>
                <a:t>распределения загрузки работ по </a:t>
              </a:r>
              <a:r>
                <a:rPr lang="ru-RU" altLang="ru-RU" sz="1800" kern="0" dirty="0" smtClean="0">
                  <a:latin typeface="Arial" panose="020B0604020202020204" pitchFamily="34" charset="0"/>
                  <a:ea typeface="Tahoma" panose="020B0604030504040204" pitchFamily="34" charset="0"/>
                  <a:cs typeface="Arial" panose="020B0604020202020204" pitchFamily="34" charset="0"/>
                </a:rPr>
                <a:t>участникам процесса;</a:t>
              </a:r>
            </a:p>
            <a:p>
              <a:pPr marL="285750" indent="-285750" defTabSz="932863" fontAlgn="base">
                <a:spcBef>
                  <a:spcPts val="0"/>
                </a:spcBef>
                <a:spcAft>
                  <a:spcPts val="0"/>
                </a:spcAft>
                <a:buFontTx/>
                <a:buChar char="-"/>
                <a:defRPr/>
              </a:pPr>
              <a:endParaRPr lang="ru-RU" altLang="ru-RU" sz="1800" kern="0" dirty="0" smtClean="0">
                <a:latin typeface="Arial" panose="020B0604020202020204" pitchFamily="34" charset="0"/>
                <a:ea typeface="Tahoma" panose="020B0604030504040204" pitchFamily="34" charset="0"/>
                <a:cs typeface="Arial" panose="020B0604020202020204" pitchFamily="34" charset="0"/>
              </a:endParaRPr>
            </a:p>
            <a:p>
              <a:pPr marL="285750" indent="-285750" defTabSz="932863" fontAlgn="base">
                <a:spcBef>
                  <a:spcPts val="0"/>
                </a:spcBef>
                <a:spcAft>
                  <a:spcPts val="0"/>
                </a:spcAft>
                <a:buFontTx/>
                <a:buChar char="-"/>
                <a:defRPr/>
              </a:pPr>
              <a:r>
                <a:rPr lang="ru-RU" altLang="ru-RU" sz="1800" kern="0" dirty="0" smtClean="0">
                  <a:latin typeface="Arial" panose="020B0604020202020204" pitchFamily="34" charset="0"/>
                  <a:ea typeface="Tahoma" panose="020B0604030504040204" pitchFamily="34" charset="0"/>
                  <a:cs typeface="Arial" panose="020B0604020202020204" pitchFamily="34" charset="0"/>
                </a:rPr>
                <a:t>организация </a:t>
              </a:r>
              <a:r>
                <a:rPr lang="ru-RU" altLang="ru-RU" sz="1800" kern="0" dirty="0">
                  <a:latin typeface="Arial" panose="020B0604020202020204" pitchFamily="34" charset="0"/>
                  <a:ea typeface="Tahoma" panose="020B0604030504040204" pitchFamily="34" charset="0"/>
                  <a:cs typeface="Arial" panose="020B0604020202020204" pitchFamily="34" charset="0"/>
                </a:rPr>
                <a:t>контроля выполнения </a:t>
              </a:r>
              <a:r>
                <a:rPr lang="ru-RU" altLang="ru-RU" sz="1800" kern="0" dirty="0" smtClean="0">
                  <a:latin typeface="Arial" panose="020B0604020202020204" pitchFamily="34" charset="0"/>
                  <a:ea typeface="Tahoma" panose="020B0604030504040204" pitchFamily="34" charset="0"/>
                  <a:cs typeface="Arial" panose="020B0604020202020204" pitchFamily="34" charset="0"/>
                </a:rPr>
                <a:t>НИОКР.</a:t>
              </a:r>
            </a:p>
            <a:p>
              <a:pPr defTabSz="932863" fontAlgn="base">
                <a:spcBef>
                  <a:spcPts val="0"/>
                </a:spcBef>
                <a:spcAft>
                  <a:spcPts val="0"/>
                </a:spcAft>
                <a:defRPr/>
              </a:pPr>
              <a:endParaRPr lang="ru-RU" altLang="ru-RU" sz="1800" kern="0" dirty="0">
                <a:latin typeface="Arial" panose="020B0604020202020204" pitchFamily="34" charset="0"/>
                <a:ea typeface="Tahoma" panose="020B0604030504040204" pitchFamily="34" charset="0"/>
                <a:cs typeface="Arial" panose="020B0604020202020204" pitchFamily="34" charset="0"/>
              </a:endParaRPr>
            </a:p>
          </p:txBody>
        </p:sp>
      </p:grpSp>
      <p:grpSp>
        <p:nvGrpSpPr>
          <p:cNvPr id="6" name="Группа 5"/>
          <p:cNvGrpSpPr/>
          <p:nvPr/>
        </p:nvGrpSpPr>
        <p:grpSpPr>
          <a:xfrm>
            <a:off x="280120" y="2582163"/>
            <a:ext cx="7257863" cy="5002776"/>
            <a:chOff x="280120" y="2582163"/>
            <a:chExt cx="11433085" cy="5002776"/>
          </a:xfrm>
        </p:grpSpPr>
        <p:sp>
          <p:nvSpPr>
            <p:cNvPr id="28" name="Прямоугольник 27">
              <a:extLst>
                <a:ext uri="{FF2B5EF4-FFF2-40B4-BE49-F238E27FC236}">
                  <a16:creationId xmlns:a16="http://schemas.microsoft.com/office/drawing/2014/main" xmlns="" id="{CC1DDC3F-16A0-4510-8E14-C4B954D48457}"/>
                </a:ext>
              </a:extLst>
            </p:cNvPr>
            <p:cNvSpPr/>
            <p:nvPr/>
          </p:nvSpPr>
          <p:spPr>
            <a:xfrm>
              <a:off x="280120" y="2582163"/>
              <a:ext cx="6480720"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Проблемы:</a:t>
              </a:r>
              <a:endParaRPr lang="ru-RU" sz="1800" b="1" dirty="0">
                <a:latin typeface="Arial" panose="020B0604020202020204" pitchFamily="34" charset="0"/>
                <a:cs typeface="Arial" panose="020B0604020202020204" pitchFamily="34" charset="0"/>
              </a:endParaRPr>
            </a:p>
          </p:txBody>
        </p:sp>
        <p:sp>
          <p:nvSpPr>
            <p:cNvPr id="31" name="Прямоугольник 30">
              <a:extLst>
                <a:ext uri="{FF2B5EF4-FFF2-40B4-BE49-F238E27FC236}">
                  <a16:creationId xmlns:a16="http://schemas.microsoft.com/office/drawing/2014/main" xmlns="" id="{FEAAED69-7AF4-4655-9B84-F7CB31F4405A}"/>
                </a:ext>
              </a:extLst>
            </p:cNvPr>
            <p:cNvSpPr/>
            <p:nvPr/>
          </p:nvSpPr>
          <p:spPr>
            <a:xfrm>
              <a:off x="280120" y="3060624"/>
              <a:ext cx="11433085" cy="4524315"/>
            </a:xfrm>
            <a:prstGeom prst="rect">
              <a:avLst/>
            </a:prstGeom>
          </p:spPr>
          <p:txBody>
            <a:bodyPr wrap="square">
              <a:spAutoFit/>
            </a:bodyPr>
            <a:lstStyle/>
            <a:p>
              <a:pPr marL="285750" indent="-285750" defTabSz="932863" fontAlgn="base">
                <a:buFontTx/>
                <a:buChar char="-"/>
                <a:defRPr/>
              </a:pPr>
              <a:r>
                <a:rPr lang="ru-RU" altLang="ru-RU" sz="1800" dirty="0">
                  <a:latin typeface="Arial" panose="020B0604020202020204" pitchFamily="34" charset="0"/>
                  <a:cs typeface="Arial" panose="020B0604020202020204" pitchFamily="34" charset="0"/>
                </a:rPr>
                <a:t>отклонения по ключевым этапам выполнения договора;</a:t>
              </a:r>
            </a:p>
            <a:p>
              <a:pPr marL="285750" indent="-285750" defTabSz="932863" fontAlgn="base">
                <a:spcBef>
                  <a:spcPts val="0"/>
                </a:spcBef>
                <a:spcAft>
                  <a:spcPts val="0"/>
                </a:spcAft>
                <a:buFontTx/>
                <a:buChar char="-"/>
                <a:defRPr/>
              </a:pPr>
              <a:endParaRPr lang="ru-RU" altLang="ru-RU" sz="1800" dirty="0" smtClean="0">
                <a:latin typeface="Arial" panose="020B0604020202020204" pitchFamily="34" charset="0"/>
                <a:cs typeface="Arial" panose="020B0604020202020204" pitchFamily="34" charset="0"/>
              </a:endParaRPr>
            </a:p>
            <a:p>
              <a:pPr marL="285750" indent="-285750" defTabSz="932863" fontAlgn="base">
                <a:spcBef>
                  <a:spcPts val="0"/>
                </a:spcBef>
                <a:spcAft>
                  <a:spcPts val="0"/>
                </a:spcAft>
                <a:buFontTx/>
                <a:buChar char="-"/>
                <a:defRPr/>
              </a:pPr>
              <a:r>
                <a:rPr lang="ru-RU" altLang="ru-RU" sz="1800" dirty="0" smtClean="0">
                  <a:latin typeface="Arial" panose="020B0604020202020204" pitchFamily="34" charset="0"/>
                  <a:cs typeface="Arial" panose="020B0604020202020204" pitchFamily="34" charset="0"/>
                </a:rPr>
                <a:t>сложность </a:t>
              </a:r>
              <a:r>
                <a:rPr lang="ru-RU" altLang="ru-RU" sz="1800" dirty="0">
                  <a:latin typeface="Arial" panose="020B0604020202020204" pitchFamily="34" charset="0"/>
                  <a:cs typeface="Arial" panose="020B0604020202020204" pitchFamily="34" charset="0"/>
                </a:rPr>
                <a:t>и </a:t>
              </a:r>
              <a:r>
                <a:rPr lang="ru-RU" altLang="ru-RU" sz="1800" dirty="0" smtClean="0">
                  <a:latin typeface="Arial" panose="020B0604020202020204" pitchFamily="34" charset="0"/>
                  <a:cs typeface="Arial" panose="020B0604020202020204" pitchFamily="34" charset="0"/>
                </a:rPr>
                <a:t>малая эффективность </a:t>
              </a:r>
              <a:r>
                <a:rPr lang="ru-RU" altLang="ru-RU" sz="1800" dirty="0">
                  <a:latin typeface="Arial" panose="020B0604020202020204" pitchFamily="34" charset="0"/>
                  <a:cs typeface="Arial" panose="020B0604020202020204" pitchFamily="34" charset="0"/>
                </a:rPr>
                <a:t>планирования </a:t>
              </a:r>
              <a:r>
                <a:rPr lang="ru-RU" altLang="ru-RU" sz="1800" dirty="0" smtClean="0">
                  <a:latin typeface="Arial" panose="020B0604020202020204" pitchFamily="34" charset="0"/>
                  <a:cs typeface="Arial" panose="020B0604020202020204" pitchFamily="34" charset="0"/>
                </a:rPr>
                <a:t>опытно-производственных работ в НИОКР;</a:t>
              </a:r>
            </a:p>
            <a:p>
              <a:pPr marL="285750" indent="-285750" defTabSz="932863" fontAlgn="base">
                <a:spcBef>
                  <a:spcPts val="0"/>
                </a:spcBef>
                <a:spcAft>
                  <a:spcPts val="0"/>
                </a:spcAft>
                <a:buFontTx/>
                <a:buChar char="-"/>
                <a:defRPr/>
              </a:pPr>
              <a:endParaRPr lang="ru-RU" altLang="ru-RU" sz="1800" dirty="0">
                <a:latin typeface="Arial" panose="020B0604020202020204" pitchFamily="34" charset="0"/>
                <a:cs typeface="Arial" panose="020B0604020202020204" pitchFamily="34" charset="0"/>
              </a:endParaRPr>
            </a:p>
            <a:p>
              <a:pPr marL="285750" indent="-285750" defTabSz="932863" fontAlgn="base">
                <a:buFontTx/>
                <a:buChar char="-"/>
                <a:defRPr/>
              </a:pPr>
              <a:r>
                <a:rPr lang="ru-RU" altLang="ru-RU" sz="1800" dirty="0">
                  <a:latin typeface="Arial" panose="020B0604020202020204" pitchFamily="34" charset="0"/>
                  <a:cs typeface="Arial" panose="020B0604020202020204" pitchFamily="34" charset="0"/>
                </a:rPr>
                <a:t>пересечения плана загрузки производственных мощностей необходимых для выполнения работ с другими работами подразделений</a:t>
              </a:r>
              <a:r>
                <a:rPr lang="ru-RU" altLang="ru-RU" sz="1800" dirty="0" smtClean="0">
                  <a:latin typeface="Arial" panose="020B0604020202020204" pitchFamily="34" charset="0"/>
                  <a:cs typeface="Arial" panose="020B0604020202020204" pitchFamily="34" charset="0"/>
                </a:rPr>
                <a:t>;</a:t>
              </a:r>
            </a:p>
            <a:p>
              <a:pPr marL="285750" indent="-285750" defTabSz="932863" fontAlgn="base">
                <a:buFontTx/>
                <a:buChar char="-"/>
                <a:defRPr/>
              </a:pPr>
              <a:endParaRPr lang="ru-RU" altLang="ru-RU" sz="1800" dirty="0">
                <a:latin typeface="Arial" panose="020B0604020202020204" pitchFamily="34" charset="0"/>
                <a:cs typeface="Arial" panose="020B0604020202020204" pitchFamily="34" charset="0"/>
              </a:endParaRPr>
            </a:p>
            <a:p>
              <a:pPr defTabSz="932863" fontAlgn="base">
                <a:defRPr/>
              </a:pPr>
              <a:r>
                <a:rPr lang="ru-RU" altLang="ru-RU" sz="1800" dirty="0">
                  <a:latin typeface="Arial" panose="020B0604020202020204" pitchFamily="34" charset="0"/>
                  <a:cs typeface="Arial" panose="020B0604020202020204" pitchFamily="34" charset="0"/>
                </a:rPr>
                <a:t>-    возможные простои из-за ожидания поступления материалов.</a:t>
              </a:r>
            </a:p>
            <a:p>
              <a:pPr marL="285750" indent="-285750" defTabSz="932863" fontAlgn="base">
                <a:spcBef>
                  <a:spcPts val="0"/>
                </a:spcBef>
                <a:spcAft>
                  <a:spcPts val="0"/>
                </a:spcAft>
                <a:buFontTx/>
                <a:buChar char="-"/>
                <a:defRPr/>
              </a:pPr>
              <a:endParaRPr lang="ru-RU" altLang="ru-RU" sz="1800" dirty="0">
                <a:latin typeface="Arial" panose="020B0604020202020204" pitchFamily="34" charset="0"/>
                <a:cs typeface="Arial" panose="020B0604020202020204" pitchFamily="34" charset="0"/>
              </a:endParaRPr>
            </a:p>
            <a:p>
              <a:pPr marL="285750" indent="-285750" defTabSz="932863" fontAlgn="base">
                <a:spcBef>
                  <a:spcPts val="0"/>
                </a:spcBef>
                <a:spcAft>
                  <a:spcPts val="0"/>
                </a:spcAft>
                <a:buFontTx/>
                <a:buChar char="-"/>
                <a:defRPr/>
              </a:pPr>
              <a:r>
                <a:rPr lang="ru-RU" altLang="ru-RU" sz="1800" dirty="0" smtClean="0">
                  <a:latin typeface="Arial" panose="020B0604020202020204" pitchFamily="34" charset="0"/>
                  <a:cs typeface="Arial" panose="020B0604020202020204" pitchFamily="34" charset="0"/>
                </a:rPr>
                <a:t>срыв </a:t>
              </a:r>
              <a:r>
                <a:rPr lang="ru-RU" altLang="ru-RU" sz="1800" dirty="0">
                  <a:latin typeface="Arial" panose="020B0604020202020204" pitchFamily="34" charset="0"/>
                  <a:cs typeface="Arial" panose="020B0604020202020204" pitchFamily="34" charset="0"/>
                </a:rPr>
                <a:t>срока предоставления отчетной документации заказчику;</a:t>
              </a:r>
            </a:p>
            <a:p>
              <a:pPr marL="285750" indent="-285750" defTabSz="932863" fontAlgn="base">
                <a:spcBef>
                  <a:spcPts val="0"/>
                </a:spcBef>
                <a:spcAft>
                  <a:spcPts val="0"/>
                </a:spcAft>
                <a:buFontTx/>
                <a:buChar char="-"/>
                <a:defRPr/>
              </a:pPr>
              <a:endParaRPr lang="ru-RU" altLang="ru-RU" sz="1800" dirty="0">
                <a:latin typeface="Arial" panose="020B0604020202020204" pitchFamily="34" charset="0"/>
                <a:cs typeface="Arial" panose="020B0604020202020204" pitchFamily="34" charset="0"/>
              </a:endParaRPr>
            </a:p>
            <a:p>
              <a:pPr marL="285750" indent="-285750" defTabSz="932863" fontAlgn="base">
                <a:spcBef>
                  <a:spcPts val="0"/>
                </a:spcBef>
                <a:spcAft>
                  <a:spcPts val="0"/>
                </a:spcAft>
                <a:buFontTx/>
                <a:buChar char="-"/>
                <a:defRPr/>
              </a:pPr>
              <a:r>
                <a:rPr lang="ru-RU" altLang="ru-RU" sz="1800" dirty="0" smtClean="0">
                  <a:latin typeface="Arial" panose="020B0604020202020204" pitchFamily="34" charset="0"/>
                  <a:cs typeface="Arial" panose="020B0604020202020204" pitchFamily="34" charset="0"/>
                </a:rPr>
                <a:t>отклонения </a:t>
              </a:r>
              <a:r>
                <a:rPr lang="ru-RU" altLang="ru-RU" sz="1800" dirty="0">
                  <a:latin typeface="Arial" panose="020B0604020202020204" pitchFamily="34" charset="0"/>
                  <a:cs typeface="Arial" panose="020B0604020202020204" pitchFamily="34" charset="0"/>
                </a:rPr>
                <a:t>от технических требований при проработке </a:t>
              </a:r>
              <a:r>
                <a:rPr lang="ru-RU" altLang="ru-RU" sz="1800" dirty="0" smtClean="0">
                  <a:latin typeface="Arial" panose="020B0604020202020204" pitchFamily="34" charset="0"/>
                  <a:cs typeface="Arial" panose="020B0604020202020204" pitchFamily="34" charset="0"/>
                </a:rPr>
                <a:t>технологии</a:t>
              </a:r>
              <a:r>
                <a:rPr lang="ru-RU" altLang="ru-RU" sz="1800" dirty="0">
                  <a:latin typeface="Arial" panose="020B0604020202020204" pitchFamily="34" charset="0"/>
                  <a:cs typeface="Arial" panose="020B0604020202020204" pitchFamily="34" charset="0"/>
                </a:rPr>
                <a:t>.</a:t>
              </a:r>
            </a:p>
            <a:p>
              <a:pPr marL="285750" indent="-285750" defTabSz="932863" fontAlgn="base">
                <a:spcBef>
                  <a:spcPts val="0"/>
                </a:spcBef>
                <a:spcAft>
                  <a:spcPts val="0"/>
                </a:spcAft>
                <a:buFontTx/>
                <a:buChar char="-"/>
                <a:defRPr/>
              </a:pPr>
              <a:endParaRPr lang="ru-RU" altLang="ru-RU" sz="1800" dirty="0">
                <a:latin typeface="Arial" panose="020B0604020202020204" pitchFamily="34" charset="0"/>
                <a:cs typeface="Arial" panose="020B0604020202020204" pitchFamily="34" charset="0"/>
              </a:endParaRPr>
            </a:p>
          </p:txBody>
        </p:sp>
      </p:grpSp>
      <p:grpSp>
        <p:nvGrpSpPr>
          <p:cNvPr id="7" name="Группа 6"/>
          <p:cNvGrpSpPr/>
          <p:nvPr/>
        </p:nvGrpSpPr>
        <p:grpSpPr>
          <a:xfrm>
            <a:off x="7460589" y="1096049"/>
            <a:ext cx="5319556" cy="4337119"/>
            <a:chOff x="8481004" y="911384"/>
            <a:chExt cx="4112484" cy="3508496"/>
          </a:xfrm>
        </p:grpSpPr>
        <p:sp>
          <p:nvSpPr>
            <p:cNvPr id="33" name="Прямоугольник 32">
              <a:extLst>
                <a:ext uri="{FF2B5EF4-FFF2-40B4-BE49-F238E27FC236}">
                  <a16:creationId xmlns:a16="http://schemas.microsoft.com/office/drawing/2014/main" xmlns="" id="{CC1DDC3F-16A0-4510-8E14-C4B954D48457}"/>
                </a:ext>
              </a:extLst>
            </p:cNvPr>
            <p:cNvSpPr/>
            <p:nvPr/>
          </p:nvSpPr>
          <p:spPr>
            <a:xfrm>
              <a:off x="8481004" y="911384"/>
              <a:ext cx="4112484" cy="672232"/>
            </a:xfrm>
            <a:prstGeom prst="rect">
              <a:avLst/>
            </a:prstGeom>
          </p:spPr>
          <p:txBody>
            <a:bodyPr wrap="square">
              <a:spAutoFit/>
            </a:bodyPr>
            <a:lstStyle/>
            <a:p>
              <a:pPr algn="ctr"/>
              <a:r>
                <a:rPr lang="ru-RU" sz="2400" b="1" dirty="0" smtClean="0">
                  <a:latin typeface="Arial" panose="020B0604020202020204" pitchFamily="34" charset="0"/>
                  <a:cs typeface="Arial" panose="020B0604020202020204" pitchFamily="34" charset="0"/>
                </a:rPr>
                <a:t>Схема зон информации в комнате совещаний:</a:t>
              </a:r>
              <a:endParaRPr lang="ru-RU" sz="2400" b="1"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4322" y="1698029"/>
              <a:ext cx="3852176" cy="2721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7983" y="5442617"/>
            <a:ext cx="4961015" cy="3307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02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 xmlns:a16="http://schemas.microsoft.com/office/drawing/2014/main" id="{39694000-F9CC-4BDC-900B-05E488EDAC07}"/>
              </a:ext>
            </a:extLst>
          </p:cNvPr>
          <p:cNvSpPr/>
          <p:nvPr/>
        </p:nvSpPr>
        <p:spPr>
          <a:xfrm>
            <a:off x="0" y="32346"/>
            <a:ext cx="12801600" cy="646331"/>
          </a:xfrm>
          <a:prstGeom prst="rect">
            <a:avLst/>
          </a:prstGeom>
        </p:spPr>
        <p:txBody>
          <a:bodyPr wrap="square">
            <a:spAutoFit/>
          </a:bodyPr>
          <a:lstStyle/>
          <a:p>
            <a:pPr lvl="0" algn="ctr" defTabSz="914400" eaLnBrk="0" fontAlgn="base" hangingPunct="0">
              <a:spcBef>
                <a:spcPct val="0"/>
              </a:spcBef>
              <a:spcAft>
                <a:spcPct val="0"/>
              </a:spcAft>
              <a:defRPr/>
            </a:pPr>
            <a:r>
              <a:rPr lang="ru-RU" sz="3600" b="1" kern="0" dirty="0">
                <a:solidFill>
                  <a:schemeClr val="accent1"/>
                </a:solidFill>
                <a:latin typeface="Arial" panose="020B0604020202020204" pitchFamily="34" charset="0"/>
                <a:cs typeface="Arial" panose="020B0604020202020204" pitchFamily="34" charset="0"/>
              </a:rPr>
              <a:t>Динамика показателей</a:t>
            </a:r>
          </a:p>
        </p:txBody>
      </p:sp>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407595" y="60910"/>
            <a:ext cx="441146" cy="646331"/>
          </a:xfrm>
          <a:prstGeom prst="rect">
            <a:avLst/>
          </a:prstGeom>
        </p:spPr>
        <p:txBody>
          <a:bodyPr wrap="none">
            <a:spAutoFit/>
          </a:bodyPr>
          <a:lstStyle/>
          <a:p>
            <a:r>
              <a:rPr lang="ru-RU" sz="3600" b="1" kern="0" dirty="0" smtClean="0">
                <a:solidFill>
                  <a:schemeClr val="bg1"/>
                </a:solidFill>
                <a:latin typeface="Arial" panose="020B0604020202020204" pitchFamily="34" charset="0"/>
                <a:cs typeface="Arial" panose="020B0604020202020204" pitchFamily="34" charset="0"/>
              </a:rPr>
              <a:t>3</a:t>
            </a:r>
            <a:endParaRPr lang="ru-RU" sz="3200" dirty="0">
              <a:solidFill>
                <a:schemeClr val="bg1"/>
              </a:solidFill>
            </a:endParaRPr>
          </a:p>
        </p:txBody>
      </p:sp>
      <p:graphicFrame>
        <p:nvGraphicFramePr>
          <p:cNvPr id="10" name="Диаграмма 9"/>
          <p:cNvGraphicFramePr>
            <a:graphicFrameLocks/>
          </p:cNvGraphicFramePr>
          <p:nvPr>
            <p:extLst>
              <p:ext uri="{D42A27DB-BD31-4B8C-83A1-F6EECF244321}">
                <p14:modId xmlns:p14="http://schemas.microsoft.com/office/powerpoint/2010/main" val="355245249"/>
              </p:ext>
            </p:extLst>
          </p:nvPr>
        </p:nvGraphicFramePr>
        <p:xfrm>
          <a:off x="280120" y="1200200"/>
          <a:ext cx="5760639" cy="3766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1168964175"/>
              </p:ext>
            </p:extLst>
          </p:nvPr>
        </p:nvGraphicFramePr>
        <p:xfrm>
          <a:off x="6832848" y="1272207"/>
          <a:ext cx="5688632" cy="3744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3294594165"/>
              </p:ext>
            </p:extLst>
          </p:nvPr>
        </p:nvGraphicFramePr>
        <p:xfrm>
          <a:off x="407595" y="5736704"/>
          <a:ext cx="5705174" cy="3096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Диаграмма 14"/>
          <p:cNvGraphicFramePr>
            <a:graphicFrameLocks/>
          </p:cNvGraphicFramePr>
          <p:nvPr>
            <p:extLst>
              <p:ext uri="{D42A27DB-BD31-4B8C-83A1-F6EECF244321}">
                <p14:modId xmlns:p14="http://schemas.microsoft.com/office/powerpoint/2010/main" val="1314762280"/>
              </p:ext>
            </p:extLst>
          </p:nvPr>
        </p:nvGraphicFramePr>
        <p:xfrm>
          <a:off x="6760841" y="5664696"/>
          <a:ext cx="5632796" cy="319391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5461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07595" y="60910"/>
            <a:ext cx="441146" cy="646331"/>
          </a:xfrm>
          <a:prstGeom prst="rect">
            <a:avLst/>
          </a:prstGeom>
        </p:spPr>
        <p:txBody>
          <a:bodyPr wrap="none">
            <a:spAutoFit/>
          </a:bodyPr>
          <a:lstStyle/>
          <a:p>
            <a:r>
              <a:rPr lang="ru-RU" sz="3600" b="1" kern="0" dirty="0" smtClean="0">
                <a:solidFill>
                  <a:schemeClr val="bg1"/>
                </a:solidFill>
                <a:latin typeface="Arial" panose="020B0604020202020204" pitchFamily="34" charset="0"/>
                <a:cs typeface="Arial" panose="020B0604020202020204" pitchFamily="34" charset="0"/>
              </a:rPr>
              <a:t>4</a:t>
            </a:r>
            <a:endParaRPr lang="ru-RU" sz="3200" dirty="0">
              <a:solidFill>
                <a:schemeClr val="bg1"/>
              </a:solidFill>
            </a:endParaRPr>
          </a:p>
        </p:txBody>
      </p:sp>
      <p:sp>
        <p:nvSpPr>
          <p:cNvPr id="74" name="Прямоугольник 73">
            <a:extLst>
              <a:ext uri="{FF2B5EF4-FFF2-40B4-BE49-F238E27FC236}">
                <a16:creationId xmlns="" xmlns:a16="http://schemas.microsoft.com/office/drawing/2014/main" id="{39694000-F9CC-4BDC-900B-05E488EDAC07}"/>
              </a:ext>
            </a:extLst>
          </p:cNvPr>
          <p:cNvSpPr/>
          <p:nvPr/>
        </p:nvSpPr>
        <p:spPr>
          <a:xfrm>
            <a:off x="1256336" y="107855"/>
            <a:ext cx="11545263" cy="584775"/>
          </a:xfrm>
          <a:prstGeom prst="rect">
            <a:avLst/>
          </a:prstGeom>
        </p:spPr>
        <p:txBody>
          <a:bodyPr wrap="square">
            <a:spAutoFit/>
          </a:bodyPr>
          <a:lstStyle/>
          <a:p>
            <a:pPr algn="ctr" defTabSz="914400" eaLnBrk="0" fontAlgn="base" hangingPunct="0">
              <a:spcBef>
                <a:spcPct val="0"/>
              </a:spcBef>
              <a:spcAft>
                <a:spcPct val="0"/>
              </a:spcAft>
              <a:defRPr/>
            </a:pPr>
            <a:r>
              <a:rPr lang="ru-RU" sz="3200" b="1" kern="0" dirty="0" smtClean="0">
                <a:solidFill>
                  <a:schemeClr val="accent1"/>
                </a:solidFill>
                <a:latin typeface="Arial" panose="020B0604020202020204" pitchFamily="34" charset="0"/>
                <a:cs typeface="Arial" panose="020B0604020202020204" pitchFamily="34" charset="0"/>
              </a:rPr>
              <a:t>Картирование процессов</a:t>
            </a:r>
            <a:endParaRPr lang="ru-RU" sz="3200" b="1" kern="0" dirty="0">
              <a:solidFill>
                <a:schemeClr val="accent1"/>
              </a:solidFill>
              <a:latin typeface="Arial" panose="020B0604020202020204" pitchFamily="34" charset="0"/>
              <a:cs typeface="Arial" panose="020B0604020202020204" pitchFamily="34" charset="0"/>
            </a:endParaRPr>
          </a:p>
        </p:txBody>
      </p:sp>
      <p:pic>
        <p:nvPicPr>
          <p:cNvPr id="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78" t="21781" r="3286" b="17504"/>
          <a:stretch/>
        </p:blipFill>
        <p:spPr bwMode="auto">
          <a:xfrm>
            <a:off x="6319362" y="1848273"/>
            <a:ext cx="6086460"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TextBox 76"/>
          <p:cNvSpPr txBox="1"/>
          <p:nvPr/>
        </p:nvSpPr>
        <p:spPr>
          <a:xfrm>
            <a:off x="496144" y="1848272"/>
            <a:ext cx="5254134" cy="3046988"/>
          </a:xfrm>
          <a:prstGeom prst="rect">
            <a:avLst/>
          </a:prstGeom>
          <a:noFill/>
        </p:spPr>
        <p:txBody>
          <a:bodyPr wrap="square" rtlCol="0">
            <a:spAutoFit/>
          </a:bodyPr>
          <a:lstStyle/>
          <a:p>
            <a:pPr indent="273050"/>
            <a:r>
              <a:rPr lang="ru-RU" sz="1600" dirty="0">
                <a:latin typeface="Arial" panose="020B0604020202020204" pitchFamily="34" charset="0"/>
                <a:cs typeface="Arial" panose="020B0604020202020204" pitchFamily="34" charset="0"/>
              </a:rPr>
              <a:t>На сформированном </a:t>
            </a:r>
            <a:r>
              <a:rPr lang="ru-RU" sz="1600" dirty="0" smtClean="0">
                <a:latin typeface="Arial" panose="020B0604020202020204" pitchFamily="34" charset="0"/>
                <a:cs typeface="Arial" panose="020B0604020202020204" pitchFamily="34" charset="0"/>
              </a:rPr>
              <a:t>шаблоне карты участники проекта в зоне своей ответственности за этап отобразили экспертную информацию о ходе реализации проекта. </a:t>
            </a:r>
          </a:p>
          <a:p>
            <a:pPr algn="just"/>
            <a:r>
              <a:rPr lang="ru-RU" sz="1600" dirty="0" smtClean="0">
                <a:latin typeface="Arial" panose="020B0604020202020204" pitchFamily="34" charset="0"/>
                <a:cs typeface="Arial" panose="020B0604020202020204" pitchFamily="34" charset="0"/>
              </a:rPr>
              <a:t>Экспертная информация формировалась из опыта прошлых работ, где отработка элементов конструкций (узлов) образцов доходила до 18 итераций. Закладывая такое количество итераций при последовательном разложении этапов текущего договора, выполнение данных этапов сместилось на 35 дней с 31 января на 7 марта, что выходит за рамки договорных обязательств. </a:t>
            </a:r>
            <a:endParaRPr lang="ru-RU" sz="1600" dirty="0">
              <a:latin typeface="Arial" panose="020B0604020202020204" pitchFamily="34" charset="0"/>
              <a:cs typeface="Arial" panose="020B0604020202020204" pitchFamily="34" charset="0"/>
            </a:endParaRPr>
          </a:p>
        </p:txBody>
      </p:sp>
      <p:pic>
        <p:nvPicPr>
          <p:cNvPr id="7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68" b="4500"/>
          <a:stretch/>
        </p:blipFill>
        <p:spPr bwMode="auto">
          <a:xfrm>
            <a:off x="6319362" y="6089155"/>
            <a:ext cx="6111686" cy="2901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a:off x="407595" y="6312768"/>
            <a:ext cx="5253998" cy="1323439"/>
          </a:xfrm>
          <a:prstGeom prst="rect">
            <a:avLst/>
          </a:prstGeom>
          <a:noFill/>
        </p:spPr>
        <p:txBody>
          <a:bodyPr wrap="square" rtlCol="0">
            <a:spAutoFit/>
          </a:bodyPr>
          <a:lstStyle/>
          <a:p>
            <a:pPr indent="273050" algn="just"/>
            <a:r>
              <a:rPr lang="ru-RU" sz="1600" dirty="0" smtClean="0">
                <a:latin typeface="Arial" panose="020B0604020202020204" pitchFamily="34" charset="0"/>
                <a:cs typeface="Arial" panose="020B0604020202020204" pitchFamily="34" charset="0"/>
              </a:rPr>
              <a:t>В ходе анализа текущего состояния потока была проведена переоценка  критически зависимых друг от друга событий, что позволило перераспределить и </a:t>
            </a:r>
            <a:r>
              <a:rPr lang="ru-RU" sz="1600" dirty="0" err="1" smtClean="0">
                <a:latin typeface="Arial" panose="020B0604020202020204" pitchFamily="34" charset="0"/>
                <a:cs typeface="Arial" panose="020B0604020202020204" pitchFamily="34" charset="0"/>
              </a:rPr>
              <a:t>запараллелить</a:t>
            </a:r>
            <a:r>
              <a:rPr lang="ru-RU" sz="1600" dirty="0" smtClean="0">
                <a:latin typeface="Arial" panose="020B0604020202020204" pitchFamily="34" charset="0"/>
                <a:cs typeface="Arial" panose="020B0604020202020204" pitchFamily="34" charset="0"/>
              </a:rPr>
              <a:t> независимые работы, тем самым уложиться в договорные сроки.</a:t>
            </a:r>
            <a:endParaRPr lang="ru-RU" sz="1600" dirty="0">
              <a:latin typeface="Arial" panose="020B0604020202020204" pitchFamily="34" charset="0"/>
              <a:cs typeface="Arial" panose="020B0604020202020204" pitchFamily="34" charset="0"/>
            </a:endParaRPr>
          </a:p>
        </p:txBody>
      </p:sp>
      <p:sp>
        <p:nvSpPr>
          <p:cNvPr id="80" name="Прямоугольник 79">
            <a:extLst>
              <a:ext uri="{FF2B5EF4-FFF2-40B4-BE49-F238E27FC236}">
                <a16:creationId xmlns:a16="http://schemas.microsoft.com/office/drawing/2014/main" xmlns="" id="{CC1DDC3F-16A0-4510-8E14-C4B954D48457}"/>
              </a:ext>
            </a:extLst>
          </p:cNvPr>
          <p:cNvSpPr/>
          <p:nvPr/>
        </p:nvSpPr>
        <p:spPr>
          <a:xfrm>
            <a:off x="611276" y="1128192"/>
            <a:ext cx="11449272"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Экспертная карта процессов на примере проекта НИОКР «</a:t>
            </a:r>
            <a:r>
              <a:rPr lang="ru-RU" sz="2400" b="1" dirty="0" err="1" smtClean="0">
                <a:latin typeface="Arial" panose="020B0604020202020204" pitchFamily="34" charset="0"/>
                <a:cs typeface="Arial" panose="020B0604020202020204" pitchFamily="34" charset="0"/>
              </a:rPr>
              <a:t>Тигрис</a:t>
            </a:r>
            <a:r>
              <a:rPr lang="ru-RU" sz="24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
        <p:nvSpPr>
          <p:cNvPr id="81" name="Прямоугольник 80">
            <a:extLst>
              <a:ext uri="{FF2B5EF4-FFF2-40B4-BE49-F238E27FC236}">
                <a16:creationId xmlns:a16="http://schemas.microsoft.com/office/drawing/2014/main" xmlns="" id="{CC1DDC3F-16A0-4510-8E14-C4B954D48457}"/>
              </a:ext>
            </a:extLst>
          </p:cNvPr>
          <p:cNvSpPr/>
          <p:nvPr/>
        </p:nvSpPr>
        <p:spPr>
          <a:xfrm>
            <a:off x="660960" y="5304656"/>
            <a:ext cx="11770088"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Целевая карта процессов </a:t>
            </a:r>
            <a:r>
              <a:rPr lang="ru-RU" sz="2400" b="1" dirty="0">
                <a:latin typeface="Arial" panose="020B0604020202020204" pitchFamily="34" charset="0"/>
                <a:cs typeface="Arial" panose="020B0604020202020204" pitchFamily="34" charset="0"/>
              </a:rPr>
              <a:t>на примере проекта НИОКР «</a:t>
            </a:r>
            <a:r>
              <a:rPr lang="ru-RU" sz="2400" b="1" dirty="0" err="1">
                <a:latin typeface="Arial" panose="020B0604020202020204" pitchFamily="34" charset="0"/>
                <a:cs typeface="Arial" panose="020B0604020202020204" pitchFamily="34" charset="0"/>
              </a:rPr>
              <a:t>Тигрис</a:t>
            </a:r>
            <a:r>
              <a:rPr lang="ru-RU" sz="2400" b="1" dirty="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51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07595" y="60910"/>
            <a:ext cx="441146" cy="646331"/>
          </a:xfrm>
          <a:prstGeom prst="rect">
            <a:avLst/>
          </a:prstGeom>
        </p:spPr>
        <p:txBody>
          <a:bodyPr wrap="none">
            <a:spAutoFit/>
          </a:bodyPr>
          <a:lstStyle/>
          <a:p>
            <a:r>
              <a:rPr lang="ru-RU" sz="3600" b="1" kern="0" dirty="0">
                <a:solidFill>
                  <a:schemeClr val="bg1"/>
                </a:solidFill>
                <a:latin typeface="Arial" panose="020B0604020202020204" pitchFamily="34" charset="0"/>
                <a:cs typeface="Arial" panose="020B0604020202020204" pitchFamily="34" charset="0"/>
              </a:rPr>
              <a:t>5</a:t>
            </a:r>
            <a:endParaRPr lang="ru-RU" sz="3200" dirty="0">
              <a:solidFill>
                <a:schemeClr val="bg1"/>
              </a:solidFill>
            </a:endParaRPr>
          </a:p>
        </p:txBody>
      </p:sp>
      <p:sp>
        <p:nvSpPr>
          <p:cNvPr id="74" name="Прямоугольник 73">
            <a:extLst>
              <a:ext uri="{FF2B5EF4-FFF2-40B4-BE49-F238E27FC236}">
                <a16:creationId xmlns="" xmlns:a16="http://schemas.microsoft.com/office/drawing/2014/main" id="{39694000-F9CC-4BDC-900B-05E488EDAC07}"/>
              </a:ext>
            </a:extLst>
          </p:cNvPr>
          <p:cNvSpPr/>
          <p:nvPr/>
        </p:nvSpPr>
        <p:spPr>
          <a:xfrm>
            <a:off x="1187648" y="107855"/>
            <a:ext cx="11613952" cy="584775"/>
          </a:xfrm>
          <a:prstGeom prst="rect">
            <a:avLst/>
          </a:prstGeom>
        </p:spPr>
        <p:txBody>
          <a:bodyPr wrap="square">
            <a:spAutoFit/>
          </a:bodyPr>
          <a:lstStyle/>
          <a:p>
            <a:pPr algn="ctr" defTabSz="914400" eaLnBrk="0" fontAlgn="base" hangingPunct="0">
              <a:spcBef>
                <a:spcPct val="0"/>
              </a:spcBef>
              <a:spcAft>
                <a:spcPct val="0"/>
              </a:spcAft>
              <a:defRPr/>
            </a:pPr>
            <a:r>
              <a:rPr lang="ru-RU" sz="3200" b="1" kern="0" dirty="0" smtClean="0">
                <a:solidFill>
                  <a:schemeClr val="accent1"/>
                </a:solidFill>
                <a:latin typeface="Arial" panose="020B0604020202020204" pitchFamily="34" charset="0"/>
                <a:cs typeface="Arial" panose="020B0604020202020204" pitchFamily="34" charset="0"/>
              </a:rPr>
              <a:t>Построение диаграммы </a:t>
            </a:r>
            <a:r>
              <a:rPr lang="ru-RU" sz="3200" b="1" kern="0" dirty="0" err="1" smtClean="0">
                <a:solidFill>
                  <a:schemeClr val="accent1"/>
                </a:solidFill>
                <a:latin typeface="Arial" panose="020B0604020202020204" pitchFamily="34" charset="0"/>
                <a:cs typeface="Arial" panose="020B0604020202020204" pitchFamily="34" charset="0"/>
              </a:rPr>
              <a:t>Гантта</a:t>
            </a:r>
            <a:r>
              <a:rPr lang="ru-RU" sz="3200" b="1" kern="0" dirty="0" smtClean="0">
                <a:solidFill>
                  <a:schemeClr val="accent1"/>
                </a:solidFill>
                <a:latin typeface="Arial" panose="020B0604020202020204" pitchFamily="34" charset="0"/>
                <a:cs typeface="Arial" panose="020B0604020202020204" pitchFamily="34" charset="0"/>
              </a:rPr>
              <a:t> и дерева экспериментов</a:t>
            </a:r>
            <a:endParaRPr lang="ru-RU" sz="3200" b="1" kern="0" dirty="0">
              <a:solidFill>
                <a:schemeClr val="accent1"/>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88" r="5400" b="59170"/>
          <a:stretch/>
        </p:blipFill>
        <p:spPr bwMode="auto">
          <a:xfrm>
            <a:off x="5568869" y="2064296"/>
            <a:ext cx="7005451" cy="2144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75114" y="1816563"/>
            <a:ext cx="5073558" cy="3046988"/>
          </a:xfrm>
          <a:prstGeom prst="rect">
            <a:avLst/>
          </a:prstGeom>
          <a:noFill/>
        </p:spPr>
        <p:txBody>
          <a:bodyPr wrap="square" rtlCol="0">
            <a:spAutoFit/>
          </a:bodyPr>
          <a:lstStyle/>
          <a:p>
            <a:pPr marL="1588" indent="271463" algn="just"/>
            <a:r>
              <a:rPr lang="ru-RU" sz="1600" dirty="0" smtClean="0">
                <a:solidFill>
                  <a:srgbClr val="000000"/>
                </a:solidFill>
                <a:latin typeface="Arial" panose="020B0604020202020204" pitchFamily="34" charset="0"/>
                <a:cs typeface="Arial" panose="020B0604020202020204" pitchFamily="34" charset="0"/>
              </a:rPr>
              <a:t>Для отслеживания хода выполнения этапов договора и построения критического пути, целевая карта была переведена в вид диаграммы </a:t>
            </a:r>
            <a:r>
              <a:rPr lang="ru-RU" sz="1600" dirty="0" err="1" smtClean="0">
                <a:solidFill>
                  <a:srgbClr val="000000"/>
                </a:solidFill>
                <a:latin typeface="Arial" panose="020B0604020202020204" pitchFamily="34" charset="0"/>
                <a:cs typeface="Arial" panose="020B0604020202020204" pitchFamily="34" charset="0"/>
              </a:rPr>
              <a:t>Гантта</a:t>
            </a:r>
            <a:r>
              <a:rPr lang="ru-RU" sz="1600" dirty="0" smtClean="0">
                <a:solidFill>
                  <a:srgbClr val="000000"/>
                </a:solidFill>
                <a:latin typeface="Arial" panose="020B0604020202020204" pitchFamily="34" charset="0"/>
                <a:cs typeface="Arial" panose="020B0604020202020204" pitchFamily="34" charset="0"/>
              </a:rPr>
              <a:t> (план-график первого уровня). При построении </a:t>
            </a:r>
            <a:r>
              <a:rPr lang="ru-RU" sz="1600" dirty="0">
                <a:solidFill>
                  <a:srgbClr val="000000"/>
                </a:solidFill>
                <a:latin typeface="Arial" panose="020B0604020202020204" pitchFamily="34" charset="0"/>
                <a:cs typeface="Arial" panose="020B0604020202020204" pitchFamily="34" charset="0"/>
              </a:rPr>
              <a:t>диаграммы </a:t>
            </a:r>
            <a:r>
              <a:rPr lang="ru-RU" sz="1600" dirty="0" err="1">
                <a:solidFill>
                  <a:srgbClr val="000000"/>
                </a:solidFill>
                <a:latin typeface="Arial" panose="020B0604020202020204" pitchFamily="34" charset="0"/>
                <a:cs typeface="Arial" panose="020B0604020202020204" pitchFamily="34" charset="0"/>
              </a:rPr>
              <a:t>Гантта</a:t>
            </a:r>
            <a:r>
              <a:rPr lang="ru-RU" sz="1600" dirty="0">
                <a:solidFill>
                  <a:srgbClr val="000000"/>
                </a:solidFill>
                <a:latin typeface="Arial" panose="020B0604020202020204" pitchFamily="34" charset="0"/>
                <a:cs typeface="Arial" panose="020B0604020202020204" pitchFamily="34" charset="0"/>
              </a:rPr>
              <a:t> проводилось искусственное сжатие сроков, исходя из </a:t>
            </a:r>
            <a:r>
              <a:rPr lang="ru-RU" sz="1600" dirty="0" smtClean="0">
                <a:solidFill>
                  <a:srgbClr val="000000"/>
                </a:solidFill>
                <a:latin typeface="Arial" panose="020B0604020202020204" pitchFamily="34" charset="0"/>
                <a:cs typeface="Arial" panose="020B0604020202020204" pitchFamily="34" charset="0"/>
              </a:rPr>
              <a:t>минимально возможного </a:t>
            </a:r>
            <a:r>
              <a:rPr lang="ru-RU" sz="1600" dirty="0">
                <a:solidFill>
                  <a:srgbClr val="000000"/>
                </a:solidFill>
                <a:latin typeface="Arial" panose="020B0604020202020204" pitchFamily="34" charset="0"/>
                <a:cs typeface="Arial" panose="020B0604020202020204" pitchFamily="34" charset="0"/>
              </a:rPr>
              <a:t>количества отработок </a:t>
            </a:r>
            <a:r>
              <a:rPr lang="ru-RU" sz="1600" dirty="0" smtClean="0">
                <a:solidFill>
                  <a:srgbClr val="000000"/>
                </a:solidFill>
                <a:latin typeface="Arial" panose="020B0604020202020204" pitchFamily="34" charset="0"/>
                <a:cs typeface="Arial" panose="020B0604020202020204" pitchFamily="34" charset="0"/>
              </a:rPr>
              <a:t>элементов </a:t>
            </a:r>
            <a:r>
              <a:rPr lang="ru-RU" sz="1600" dirty="0">
                <a:solidFill>
                  <a:srgbClr val="000000"/>
                </a:solidFill>
                <a:latin typeface="Arial" panose="020B0604020202020204" pitchFamily="34" charset="0"/>
                <a:cs typeface="Arial" panose="020B0604020202020204" pitchFamily="34" charset="0"/>
              </a:rPr>
              <a:t>конструкций </a:t>
            </a:r>
            <a:r>
              <a:rPr lang="ru-RU" sz="1600" dirty="0" smtClean="0">
                <a:solidFill>
                  <a:srgbClr val="000000"/>
                </a:solidFill>
                <a:latin typeface="Arial" panose="020B0604020202020204" pitchFamily="34" charset="0"/>
                <a:cs typeface="Arial" panose="020B0604020202020204" pitchFamily="34" charset="0"/>
              </a:rPr>
              <a:t>образцов </a:t>
            </a:r>
            <a:r>
              <a:rPr lang="ru-RU" sz="1600" dirty="0">
                <a:solidFill>
                  <a:srgbClr val="000000"/>
                </a:solidFill>
                <a:latin typeface="Arial" panose="020B0604020202020204" pitchFamily="34" charset="0"/>
                <a:cs typeface="Arial" panose="020B0604020202020204" pitchFamily="34" charset="0"/>
              </a:rPr>
              <a:t>(3 итерации). В этом случае </a:t>
            </a:r>
            <a:r>
              <a:rPr lang="ru-RU" sz="1600" dirty="0" smtClean="0">
                <a:solidFill>
                  <a:srgbClr val="000000"/>
                </a:solidFill>
                <a:latin typeface="Arial" panose="020B0604020202020204" pitchFamily="34" charset="0"/>
                <a:cs typeface="Arial" panose="020B0604020202020204" pitchFamily="34" charset="0"/>
              </a:rPr>
              <a:t>сформировался </a:t>
            </a:r>
            <a:r>
              <a:rPr lang="ru-RU" sz="1600" dirty="0">
                <a:solidFill>
                  <a:srgbClr val="000000"/>
                </a:solidFill>
                <a:latin typeface="Arial" panose="020B0604020202020204" pitchFamily="34" charset="0"/>
                <a:cs typeface="Arial" panose="020B0604020202020204" pitchFamily="34" charset="0"/>
              </a:rPr>
              <a:t>временной буфер, который является разницей между </a:t>
            </a:r>
            <a:r>
              <a:rPr lang="ru-RU" sz="1600" dirty="0" smtClean="0">
                <a:solidFill>
                  <a:srgbClr val="000000"/>
                </a:solidFill>
                <a:latin typeface="Arial" panose="020B0604020202020204" pitchFamily="34" charset="0"/>
                <a:cs typeface="Arial" panose="020B0604020202020204" pitchFamily="34" charset="0"/>
              </a:rPr>
              <a:t>плановыми (целевыми)  сроками реализации этапов и минимально возможными.</a:t>
            </a:r>
            <a:endParaRPr lang="ru-RU" sz="1600" dirty="0">
              <a:solidFill>
                <a:srgbClr val="000000"/>
              </a:solidFill>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xmlns="" id="{CC1DDC3F-16A0-4510-8E14-C4B954D48457}"/>
              </a:ext>
            </a:extLst>
          </p:cNvPr>
          <p:cNvSpPr/>
          <p:nvPr/>
        </p:nvSpPr>
        <p:spPr>
          <a:xfrm>
            <a:off x="340957" y="1128192"/>
            <a:ext cx="12078494"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План-график первого уровня в виде диаграммы  </a:t>
            </a:r>
            <a:r>
              <a:rPr lang="ru-RU" sz="2400" b="1" dirty="0" err="1" smtClean="0">
                <a:latin typeface="Arial" panose="020B0604020202020204" pitchFamily="34" charset="0"/>
                <a:cs typeface="Arial" panose="020B0604020202020204" pitchFamily="34" charset="0"/>
              </a:rPr>
              <a:t>Гантта</a:t>
            </a:r>
            <a:endParaRPr lang="ru-RU" sz="1800" b="1" dirty="0">
              <a:latin typeface="Arial" panose="020B060402020202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xmlns="" id="{CC1DDC3F-16A0-4510-8E14-C4B954D48457}"/>
              </a:ext>
            </a:extLst>
          </p:cNvPr>
          <p:cNvSpPr/>
          <p:nvPr/>
        </p:nvSpPr>
        <p:spPr>
          <a:xfrm>
            <a:off x="660577" y="5232648"/>
            <a:ext cx="9872659"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Дерево технологической отработки изделия</a:t>
            </a:r>
            <a:endParaRPr lang="ru-RU" sz="1800" b="1" dirty="0">
              <a:latin typeface="Arial" panose="020B0604020202020204" pitchFamily="34" charset="0"/>
              <a:cs typeface="Arial" panose="020B0604020202020204" pitchFamily="34" charset="0"/>
            </a:endParaRPr>
          </a:p>
        </p:txBody>
      </p:sp>
      <p:sp>
        <p:nvSpPr>
          <p:cNvPr id="20" name="TextBox 19"/>
          <p:cNvSpPr txBox="1"/>
          <p:nvPr/>
        </p:nvSpPr>
        <p:spPr>
          <a:xfrm>
            <a:off x="234322" y="6024736"/>
            <a:ext cx="5014350" cy="2800767"/>
          </a:xfrm>
          <a:prstGeom prst="rect">
            <a:avLst/>
          </a:prstGeom>
          <a:noFill/>
        </p:spPr>
        <p:txBody>
          <a:bodyPr wrap="square" rtlCol="0">
            <a:spAutoFit/>
          </a:bodyPr>
          <a:lstStyle/>
          <a:p>
            <a:pPr marL="1588" indent="271463" algn="just"/>
            <a:r>
              <a:rPr lang="ru-RU" sz="1600" dirty="0" smtClean="0">
                <a:solidFill>
                  <a:srgbClr val="000000"/>
                </a:solidFill>
                <a:latin typeface="Arial" panose="020B0604020202020204" pitchFamily="34" charset="0"/>
                <a:cs typeface="Arial" panose="020B0604020202020204" pitchFamily="34" charset="0"/>
              </a:rPr>
              <a:t>Далее разрабатывается эскизная модель изделия с разбиением на узлы с вариантами исполнения, которые нуждаются в технологической отработке. По мере технологической отработки и анализа полученных результатов формируются разветвления вариантов исполнения, которые отрабатываются до получения положительных результатов или до решения нецелесообразности дальнейших работ. Тем самым формируется дерево технологической отработки изделий.</a:t>
            </a:r>
            <a:endParaRPr lang="ru-RU" sz="1600" dirty="0">
              <a:solidFill>
                <a:srgbClr val="000000"/>
              </a:solidFill>
              <a:latin typeface="Arial" panose="020B0604020202020204" pitchFamily="34" charset="0"/>
              <a:cs typeface="Arial" panose="020B0604020202020204" pitchFamily="34" charset="0"/>
            </a:endParaRPr>
          </a:p>
        </p:txBody>
      </p:sp>
      <p:pic>
        <p:nvPicPr>
          <p:cNvPr id="4" name="Рисунок 3" descr="Дерево экспериментов - Microsoft PowerPoint"/>
          <p:cNvPicPr>
            <a:picLocks noChangeAspect="1"/>
          </p:cNvPicPr>
          <p:nvPr/>
        </p:nvPicPr>
        <p:blipFill rotWithShape="1">
          <a:blip r:embed="rId4">
            <a:extLst>
              <a:ext uri="{28A0092B-C50C-407E-A947-70E740481C1C}">
                <a14:useLocalDpi xmlns:a14="http://schemas.microsoft.com/office/drawing/2010/main" val="0"/>
              </a:ext>
            </a:extLst>
          </a:blip>
          <a:srcRect l="27186" t="35345" r="10128" b="36800"/>
          <a:stretch/>
        </p:blipFill>
        <p:spPr>
          <a:xfrm>
            <a:off x="5424300" y="6047747"/>
            <a:ext cx="6979240" cy="216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952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07595" y="60910"/>
            <a:ext cx="441146" cy="646331"/>
          </a:xfrm>
          <a:prstGeom prst="rect">
            <a:avLst/>
          </a:prstGeom>
        </p:spPr>
        <p:txBody>
          <a:bodyPr wrap="none">
            <a:spAutoFit/>
          </a:bodyPr>
          <a:lstStyle/>
          <a:p>
            <a:r>
              <a:rPr lang="ru-RU" sz="3600" b="1" kern="0" dirty="0" smtClean="0">
                <a:solidFill>
                  <a:schemeClr val="bg1"/>
                </a:solidFill>
                <a:latin typeface="Arial" panose="020B0604020202020204" pitchFamily="34" charset="0"/>
                <a:cs typeface="Arial" panose="020B0604020202020204" pitchFamily="34" charset="0"/>
              </a:rPr>
              <a:t>6</a:t>
            </a:r>
            <a:endParaRPr lang="ru-RU" sz="3200" dirty="0">
              <a:solidFill>
                <a:schemeClr val="bg1"/>
              </a:solidFill>
            </a:endParaRPr>
          </a:p>
        </p:txBody>
      </p:sp>
      <p:grpSp>
        <p:nvGrpSpPr>
          <p:cNvPr id="25" name="Группа 24"/>
          <p:cNvGrpSpPr/>
          <p:nvPr/>
        </p:nvGrpSpPr>
        <p:grpSpPr>
          <a:xfrm>
            <a:off x="1066986" y="2824335"/>
            <a:ext cx="5042941" cy="2736304"/>
            <a:chOff x="3882975" y="1052736"/>
            <a:chExt cx="5042941" cy="2736304"/>
          </a:xfrm>
        </p:grpSpPr>
        <p:grpSp>
          <p:nvGrpSpPr>
            <p:cNvPr id="34" name="Группа 33"/>
            <p:cNvGrpSpPr/>
            <p:nvPr/>
          </p:nvGrpSpPr>
          <p:grpSpPr>
            <a:xfrm>
              <a:off x="3882975" y="1052736"/>
              <a:ext cx="5042941" cy="2736304"/>
              <a:chOff x="323528" y="1052736"/>
              <a:chExt cx="5042941" cy="2736304"/>
            </a:xfrm>
          </p:grpSpPr>
          <p:pic>
            <p:nvPicPr>
              <p:cNvPr id="36" name="Рисунок 35"/>
              <p:cNvPicPr>
                <a:picLocks noChangeAspect="1"/>
              </p:cNvPicPr>
              <p:nvPr/>
            </p:nvPicPr>
            <p:blipFill>
              <a:blip r:embed="rId3"/>
              <a:stretch>
                <a:fillRect/>
              </a:stretch>
            </p:blipFill>
            <p:spPr>
              <a:xfrm>
                <a:off x="323528" y="1052736"/>
                <a:ext cx="5042941" cy="2736304"/>
              </a:xfrm>
              <a:prstGeom prst="rect">
                <a:avLst/>
              </a:prstGeom>
            </p:spPr>
          </p:pic>
          <p:sp>
            <p:nvSpPr>
              <p:cNvPr id="40" name="Прямоугольник 39"/>
              <p:cNvSpPr/>
              <p:nvPr/>
            </p:nvSpPr>
            <p:spPr>
              <a:xfrm>
                <a:off x="580505" y="2130743"/>
                <a:ext cx="79208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grpSp>
        <p:sp>
          <p:nvSpPr>
            <p:cNvPr id="35" name="Прямоугольник 34"/>
            <p:cNvSpPr/>
            <p:nvPr/>
          </p:nvSpPr>
          <p:spPr>
            <a:xfrm>
              <a:off x="5816917" y="1433597"/>
              <a:ext cx="2233953" cy="134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grpSp>
      <p:grpSp>
        <p:nvGrpSpPr>
          <p:cNvPr id="42" name="Группа 41"/>
          <p:cNvGrpSpPr/>
          <p:nvPr/>
        </p:nvGrpSpPr>
        <p:grpSpPr>
          <a:xfrm>
            <a:off x="935654" y="4796956"/>
            <a:ext cx="2846387" cy="738518"/>
            <a:chOff x="3751643" y="3025357"/>
            <a:chExt cx="2846387" cy="738518"/>
          </a:xfrm>
        </p:grpSpPr>
        <p:pic>
          <p:nvPicPr>
            <p:cNvPr id="43" name="Рисунок 42"/>
            <p:cNvPicPr>
              <a:picLocks noChangeAspect="1"/>
            </p:cNvPicPr>
            <p:nvPr/>
          </p:nvPicPr>
          <p:blipFill>
            <a:blip r:embed="rId4"/>
            <a:stretch>
              <a:fillRect/>
            </a:stretch>
          </p:blipFill>
          <p:spPr>
            <a:xfrm>
              <a:off x="3763747" y="3033674"/>
              <a:ext cx="2834283" cy="721884"/>
            </a:xfrm>
            <a:prstGeom prst="rect">
              <a:avLst/>
            </a:prstGeom>
          </p:spPr>
        </p:pic>
        <p:sp>
          <p:nvSpPr>
            <p:cNvPr id="44" name="Прямоугольник 43"/>
            <p:cNvSpPr/>
            <p:nvPr/>
          </p:nvSpPr>
          <p:spPr>
            <a:xfrm>
              <a:off x="3751643" y="3025357"/>
              <a:ext cx="2846387" cy="738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grpSp>
      <p:cxnSp>
        <p:nvCxnSpPr>
          <p:cNvPr id="45" name="Прямая соединительная линия 44"/>
          <p:cNvCxnSpPr>
            <a:stCxn id="44" idx="0"/>
            <a:endCxn id="40" idx="2"/>
          </p:cNvCxnSpPr>
          <p:nvPr/>
        </p:nvCxnSpPr>
        <p:spPr>
          <a:xfrm flipH="1" flipV="1">
            <a:off x="1720007" y="4118366"/>
            <a:ext cx="638841" cy="67859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Заголовок 1"/>
          <p:cNvSpPr txBox="1">
            <a:spLocks/>
          </p:cNvSpPr>
          <p:nvPr/>
        </p:nvSpPr>
        <p:spPr bwMode="auto">
          <a:xfrm>
            <a:off x="131426" y="705372"/>
            <a:ext cx="5978501" cy="1379004"/>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b="1">
                <a:solidFill>
                  <a:schemeClr val="hlink"/>
                </a:solidFill>
                <a:latin typeface="+mj-lt"/>
                <a:ea typeface="+mj-ea"/>
                <a:cs typeface="+mj-cs"/>
              </a:defRPr>
            </a:lvl1pPr>
            <a:lvl2pPr algn="l" rtl="0" eaLnBrk="1" fontAlgn="base" hangingPunct="1">
              <a:spcBef>
                <a:spcPct val="0"/>
              </a:spcBef>
              <a:spcAft>
                <a:spcPct val="0"/>
              </a:spcAft>
              <a:defRPr sz="2000" b="1">
                <a:solidFill>
                  <a:schemeClr val="hlink"/>
                </a:solidFill>
                <a:latin typeface="Arial" charset="0"/>
                <a:cs typeface="Arial" charset="0"/>
              </a:defRPr>
            </a:lvl2pPr>
            <a:lvl3pPr algn="l" rtl="0" eaLnBrk="1" fontAlgn="base" hangingPunct="1">
              <a:spcBef>
                <a:spcPct val="0"/>
              </a:spcBef>
              <a:spcAft>
                <a:spcPct val="0"/>
              </a:spcAft>
              <a:defRPr sz="2000" b="1">
                <a:solidFill>
                  <a:schemeClr val="hlink"/>
                </a:solidFill>
                <a:latin typeface="Arial" charset="0"/>
                <a:cs typeface="Arial" charset="0"/>
              </a:defRPr>
            </a:lvl3pPr>
            <a:lvl4pPr algn="l" rtl="0" eaLnBrk="1" fontAlgn="base" hangingPunct="1">
              <a:spcBef>
                <a:spcPct val="0"/>
              </a:spcBef>
              <a:spcAft>
                <a:spcPct val="0"/>
              </a:spcAft>
              <a:defRPr sz="2000" b="1">
                <a:solidFill>
                  <a:schemeClr val="hlink"/>
                </a:solidFill>
                <a:latin typeface="Arial" charset="0"/>
                <a:cs typeface="Arial" charset="0"/>
              </a:defRPr>
            </a:lvl4pPr>
            <a:lvl5pPr algn="l" rtl="0" eaLnBrk="1" fontAlgn="base" hangingPunct="1">
              <a:spcBef>
                <a:spcPct val="0"/>
              </a:spcBef>
              <a:spcAft>
                <a:spcPct val="0"/>
              </a:spcAft>
              <a:defRPr sz="2000" b="1">
                <a:solidFill>
                  <a:schemeClr val="hlink"/>
                </a:solidFill>
                <a:latin typeface="Arial" charset="0"/>
                <a:cs typeface="Arial" charset="0"/>
              </a:defRPr>
            </a:lvl5pPr>
            <a:lvl6pPr marL="457200" algn="l" rtl="0" eaLnBrk="1" fontAlgn="base" hangingPunct="1">
              <a:spcBef>
                <a:spcPct val="0"/>
              </a:spcBef>
              <a:spcAft>
                <a:spcPct val="0"/>
              </a:spcAft>
              <a:defRPr sz="2000" b="1">
                <a:solidFill>
                  <a:schemeClr val="hlink"/>
                </a:solidFill>
                <a:latin typeface="Arial" charset="0"/>
                <a:cs typeface="Arial" charset="0"/>
              </a:defRPr>
            </a:lvl6pPr>
            <a:lvl7pPr marL="914400" algn="l" rtl="0" eaLnBrk="1" fontAlgn="base" hangingPunct="1">
              <a:spcBef>
                <a:spcPct val="0"/>
              </a:spcBef>
              <a:spcAft>
                <a:spcPct val="0"/>
              </a:spcAft>
              <a:defRPr sz="2000" b="1">
                <a:solidFill>
                  <a:schemeClr val="hlink"/>
                </a:solidFill>
                <a:latin typeface="Arial" charset="0"/>
                <a:cs typeface="Arial" charset="0"/>
              </a:defRPr>
            </a:lvl7pPr>
            <a:lvl8pPr marL="1371600" algn="l" rtl="0" eaLnBrk="1" fontAlgn="base" hangingPunct="1">
              <a:spcBef>
                <a:spcPct val="0"/>
              </a:spcBef>
              <a:spcAft>
                <a:spcPct val="0"/>
              </a:spcAft>
              <a:defRPr sz="2000" b="1">
                <a:solidFill>
                  <a:schemeClr val="hlink"/>
                </a:solidFill>
                <a:latin typeface="Arial" charset="0"/>
                <a:cs typeface="Arial" charset="0"/>
              </a:defRPr>
            </a:lvl8pPr>
            <a:lvl9pPr marL="1828800" algn="l" rtl="0" eaLnBrk="1" fontAlgn="base" hangingPunct="1">
              <a:spcBef>
                <a:spcPct val="0"/>
              </a:spcBef>
              <a:spcAft>
                <a:spcPct val="0"/>
              </a:spcAft>
              <a:defRPr sz="2000" b="1">
                <a:solidFill>
                  <a:schemeClr val="hlink"/>
                </a:solidFill>
                <a:latin typeface="Arial" charset="0"/>
                <a:cs typeface="Arial" charset="0"/>
              </a:defRPr>
            </a:lvl9pPr>
          </a:lstStyle>
          <a:p>
            <a:pPr indent="180975"/>
            <a:r>
              <a:rPr lang="ru-RU" sz="1200" b="0" kern="0" dirty="0" smtClean="0">
                <a:solidFill>
                  <a:srgbClr val="000000"/>
                </a:solidFill>
                <a:latin typeface="Arial" panose="020B0604020202020204" pitchFamily="34" charset="0"/>
                <a:cs typeface="Arial" panose="020B0604020202020204" pitchFamily="34" charset="0"/>
              </a:rPr>
              <a:t>Построение плана-графика второго уровня проводилось на основании эскизной конструкторской документации, либо дерева технологической отработки изделия. Поскольку отработка какого-либо узла связана с техническим поиском, заранее неизвестно на каком шаге будет получено удовлетворительное решение. Для учета рисков такого рода на каждую операцию второго уровня формируется временной запас – «буфер».</a:t>
            </a:r>
            <a:endParaRPr lang="ru-RU" sz="1200" b="0" kern="0" dirty="0">
              <a:solidFill>
                <a:srgbClr val="000000"/>
              </a:solidFill>
              <a:latin typeface="Arial" panose="020B0604020202020204" pitchFamily="34" charset="0"/>
              <a:cs typeface="Arial" panose="020B0604020202020204" pitchFamily="34" charset="0"/>
            </a:endParaRPr>
          </a:p>
        </p:txBody>
      </p:sp>
      <p:sp>
        <p:nvSpPr>
          <p:cNvPr id="47" name="Прямоугольник 46"/>
          <p:cNvSpPr/>
          <p:nvPr/>
        </p:nvSpPr>
        <p:spPr>
          <a:xfrm>
            <a:off x="1066985" y="3158802"/>
            <a:ext cx="228708" cy="1045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cxnSp>
        <p:nvCxnSpPr>
          <p:cNvPr id="48" name="Соединительная линия уступом 47"/>
          <p:cNvCxnSpPr>
            <a:stCxn id="47" idx="1"/>
          </p:cNvCxnSpPr>
          <p:nvPr/>
        </p:nvCxnSpPr>
        <p:spPr>
          <a:xfrm rot="10800000" flipV="1">
            <a:off x="372943" y="3681310"/>
            <a:ext cx="694042" cy="2261191"/>
          </a:xfrm>
          <a:prstGeom prst="bentConnector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1328" y="5967795"/>
            <a:ext cx="2227519" cy="646331"/>
          </a:xfrm>
          <a:prstGeom prst="rect">
            <a:avLst/>
          </a:prstGeom>
          <a:noFill/>
          <a:ln>
            <a:noFill/>
          </a:ln>
        </p:spPr>
        <p:txBody>
          <a:bodyPr wrap="square" rtlCol="0">
            <a:spAutoFit/>
          </a:bodyPr>
          <a:lstStyle/>
          <a:p>
            <a:r>
              <a:rPr lang="ru-RU" sz="1200" dirty="0" smtClean="0">
                <a:solidFill>
                  <a:srgbClr val="000000"/>
                </a:solidFill>
                <a:latin typeface="Arial" panose="020B0604020202020204" pitchFamily="34" charset="0"/>
                <a:cs typeface="Arial" panose="020B0604020202020204" pitchFamily="34" charset="0"/>
              </a:rPr>
              <a:t>За каждой операцией закреплен ответственный руководитель</a:t>
            </a:r>
            <a:endParaRPr lang="ru-RU"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3240984" y="5611939"/>
            <a:ext cx="2829242" cy="1569660"/>
          </a:xfrm>
          <a:prstGeom prst="rect">
            <a:avLst/>
          </a:prstGeom>
          <a:noFill/>
          <a:ln>
            <a:noFill/>
          </a:ln>
        </p:spPr>
        <p:txBody>
          <a:bodyPr wrap="square" rtlCol="0">
            <a:spAutoFit/>
          </a:bodyPr>
          <a:lstStyle/>
          <a:p>
            <a:r>
              <a:rPr lang="ru-RU" sz="1200" dirty="0" smtClean="0">
                <a:solidFill>
                  <a:srgbClr val="000000"/>
                </a:solidFill>
                <a:latin typeface="Arial" panose="020B0604020202020204" pitchFamily="34" charset="0"/>
                <a:cs typeface="Arial" panose="020B0604020202020204" pitchFamily="34" charset="0"/>
              </a:rPr>
              <a:t>Для каждой операции указываются : </a:t>
            </a:r>
            <a:endParaRPr lang="ru-RU" sz="400" dirty="0" smtClean="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ru-RU" sz="1200" b="1" dirty="0" smtClean="0">
                <a:solidFill>
                  <a:schemeClr val="bg1"/>
                </a:solidFill>
                <a:latin typeface="Arial" panose="020B0604020202020204" pitchFamily="34" charset="0"/>
                <a:cs typeface="Arial" panose="020B0604020202020204" pitchFamily="34" charset="0"/>
              </a:rPr>
              <a:t>базовое начало</a:t>
            </a:r>
          </a:p>
          <a:p>
            <a:pPr marL="171450" indent="-171450">
              <a:buFont typeface="Arial" panose="020B0604020202020204" pitchFamily="34" charset="0"/>
              <a:buChar char="•"/>
            </a:pPr>
            <a:r>
              <a:rPr lang="ru-RU" sz="1200" b="1" dirty="0" smtClean="0">
                <a:solidFill>
                  <a:schemeClr val="bg1"/>
                </a:solidFill>
                <a:latin typeface="Arial" panose="020B0604020202020204" pitchFamily="34" charset="0"/>
                <a:cs typeface="Arial" panose="020B0604020202020204" pitchFamily="34" charset="0"/>
              </a:rPr>
              <a:t>базовое окончание</a:t>
            </a:r>
          </a:p>
          <a:p>
            <a:pPr marL="171450" indent="-171450">
              <a:buFont typeface="Arial" panose="020B0604020202020204" pitchFamily="34" charset="0"/>
              <a:buChar char="•"/>
            </a:pPr>
            <a:r>
              <a:rPr lang="ru-RU" sz="1200" b="1" dirty="0" smtClean="0">
                <a:solidFill>
                  <a:schemeClr val="bg1"/>
                </a:solidFill>
                <a:latin typeface="Arial" panose="020B0604020202020204" pitchFamily="34" charset="0"/>
                <a:cs typeface="Arial" panose="020B0604020202020204" pitchFamily="34" charset="0"/>
              </a:rPr>
              <a:t>критическое </a:t>
            </a:r>
            <a:r>
              <a:rPr lang="ru-RU" sz="1200" b="1" dirty="0" err="1" smtClean="0">
                <a:solidFill>
                  <a:schemeClr val="bg1"/>
                </a:solidFill>
                <a:latin typeface="Arial" panose="020B0604020202020204" pitchFamily="34" charset="0"/>
                <a:cs typeface="Arial" panose="020B0604020202020204" pitchFamily="34" charset="0"/>
              </a:rPr>
              <a:t>началоческое</a:t>
            </a:r>
            <a:r>
              <a:rPr lang="ru-RU" sz="1200" b="1" dirty="0" smtClean="0">
                <a:solidFill>
                  <a:schemeClr val="bg1"/>
                </a:solidFill>
                <a:latin typeface="Arial" panose="020B0604020202020204" pitchFamily="34" charset="0"/>
                <a:cs typeface="Arial" panose="020B0604020202020204" pitchFamily="34" charset="0"/>
              </a:rPr>
              <a:t> окончание</a:t>
            </a:r>
          </a:p>
          <a:p>
            <a:r>
              <a:rPr lang="ru-RU" sz="1200" dirty="0" smtClean="0">
                <a:solidFill>
                  <a:srgbClr val="000000"/>
                </a:solidFill>
                <a:latin typeface="Arial" panose="020B0604020202020204" pitchFamily="34" charset="0"/>
                <a:cs typeface="Arial" panose="020B0604020202020204" pitchFamily="34" charset="0"/>
              </a:rPr>
              <a:t>Отмечаются в ходе реализации: </a:t>
            </a:r>
            <a:r>
              <a:rPr lang="ru-RU" sz="1200" dirty="0" smtClean="0">
                <a:solidFill>
                  <a:schemeClr val="bg1"/>
                </a:solidFill>
                <a:latin typeface="Arial" panose="020B0604020202020204" pitchFamily="34" charset="0"/>
                <a:cs typeface="Arial" panose="020B0604020202020204" pitchFamily="34" charset="0"/>
              </a:rPr>
              <a:t>фактическое начало</a:t>
            </a:r>
          </a:p>
          <a:p>
            <a:r>
              <a:rPr lang="ru-RU" sz="1200" dirty="0" smtClean="0">
                <a:solidFill>
                  <a:schemeClr val="bg1"/>
                </a:solidFill>
                <a:latin typeface="Arial" panose="020B0604020202020204" pitchFamily="34" charset="0"/>
                <a:cs typeface="Arial" panose="020B0604020202020204" pitchFamily="34" charset="0"/>
              </a:rPr>
              <a:t>- фактическое окончание</a:t>
            </a:r>
            <a:endParaRPr lang="ru-RU" sz="1200" dirty="0">
              <a:solidFill>
                <a:schemeClr val="bg1"/>
              </a:solidFill>
              <a:latin typeface="Arial" panose="020B0604020202020204" pitchFamily="34" charset="0"/>
              <a:cs typeface="Arial" panose="020B0604020202020204" pitchFamily="34" charset="0"/>
            </a:endParaRPr>
          </a:p>
        </p:txBody>
      </p:sp>
      <p:cxnSp>
        <p:nvCxnSpPr>
          <p:cNvPr id="51" name="Прямая соединительная линия 50"/>
          <p:cNvCxnSpPr/>
          <p:nvPr/>
        </p:nvCxnSpPr>
        <p:spPr>
          <a:xfrm>
            <a:off x="4421932" y="3339920"/>
            <a:ext cx="0" cy="227201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Заголовок 1"/>
          <p:cNvSpPr txBox="1">
            <a:spLocks/>
          </p:cNvSpPr>
          <p:nvPr/>
        </p:nvSpPr>
        <p:spPr bwMode="auto">
          <a:xfrm>
            <a:off x="131328" y="1841483"/>
            <a:ext cx="6437486" cy="1048081"/>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000" b="1">
                <a:solidFill>
                  <a:schemeClr val="hlink"/>
                </a:solidFill>
                <a:latin typeface="+mj-lt"/>
                <a:ea typeface="+mj-ea"/>
                <a:cs typeface="+mj-cs"/>
              </a:defRPr>
            </a:lvl1pPr>
            <a:lvl2pPr algn="l" rtl="0" eaLnBrk="1" fontAlgn="base" hangingPunct="1">
              <a:spcBef>
                <a:spcPct val="0"/>
              </a:spcBef>
              <a:spcAft>
                <a:spcPct val="0"/>
              </a:spcAft>
              <a:defRPr sz="2000" b="1">
                <a:solidFill>
                  <a:schemeClr val="hlink"/>
                </a:solidFill>
                <a:latin typeface="Arial" charset="0"/>
                <a:cs typeface="Arial" charset="0"/>
              </a:defRPr>
            </a:lvl2pPr>
            <a:lvl3pPr algn="l" rtl="0" eaLnBrk="1" fontAlgn="base" hangingPunct="1">
              <a:spcBef>
                <a:spcPct val="0"/>
              </a:spcBef>
              <a:spcAft>
                <a:spcPct val="0"/>
              </a:spcAft>
              <a:defRPr sz="2000" b="1">
                <a:solidFill>
                  <a:schemeClr val="hlink"/>
                </a:solidFill>
                <a:latin typeface="Arial" charset="0"/>
                <a:cs typeface="Arial" charset="0"/>
              </a:defRPr>
            </a:lvl3pPr>
            <a:lvl4pPr algn="l" rtl="0" eaLnBrk="1" fontAlgn="base" hangingPunct="1">
              <a:spcBef>
                <a:spcPct val="0"/>
              </a:spcBef>
              <a:spcAft>
                <a:spcPct val="0"/>
              </a:spcAft>
              <a:defRPr sz="2000" b="1">
                <a:solidFill>
                  <a:schemeClr val="hlink"/>
                </a:solidFill>
                <a:latin typeface="Arial" charset="0"/>
                <a:cs typeface="Arial" charset="0"/>
              </a:defRPr>
            </a:lvl4pPr>
            <a:lvl5pPr algn="l" rtl="0" eaLnBrk="1" fontAlgn="base" hangingPunct="1">
              <a:spcBef>
                <a:spcPct val="0"/>
              </a:spcBef>
              <a:spcAft>
                <a:spcPct val="0"/>
              </a:spcAft>
              <a:defRPr sz="2000" b="1">
                <a:solidFill>
                  <a:schemeClr val="hlink"/>
                </a:solidFill>
                <a:latin typeface="Arial" charset="0"/>
                <a:cs typeface="Arial" charset="0"/>
              </a:defRPr>
            </a:lvl5pPr>
            <a:lvl6pPr marL="457200" algn="l" rtl="0" eaLnBrk="1" fontAlgn="base" hangingPunct="1">
              <a:spcBef>
                <a:spcPct val="0"/>
              </a:spcBef>
              <a:spcAft>
                <a:spcPct val="0"/>
              </a:spcAft>
              <a:defRPr sz="2000" b="1">
                <a:solidFill>
                  <a:schemeClr val="hlink"/>
                </a:solidFill>
                <a:latin typeface="Arial" charset="0"/>
                <a:cs typeface="Arial" charset="0"/>
              </a:defRPr>
            </a:lvl6pPr>
            <a:lvl7pPr marL="914400" algn="l" rtl="0" eaLnBrk="1" fontAlgn="base" hangingPunct="1">
              <a:spcBef>
                <a:spcPct val="0"/>
              </a:spcBef>
              <a:spcAft>
                <a:spcPct val="0"/>
              </a:spcAft>
              <a:defRPr sz="2000" b="1">
                <a:solidFill>
                  <a:schemeClr val="hlink"/>
                </a:solidFill>
                <a:latin typeface="Arial" charset="0"/>
                <a:cs typeface="Arial" charset="0"/>
              </a:defRPr>
            </a:lvl7pPr>
            <a:lvl8pPr marL="1371600" algn="l" rtl="0" eaLnBrk="1" fontAlgn="base" hangingPunct="1">
              <a:spcBef>
                <a:spcPct val="0"/>
              </a:spcBef>
              <a:spcAft>
                <a:spcPct val="0"/>
              </a:spcAft>
              <a:defRPr sz="2000" b="1">
                <a:solidFill>
                  <a:schemeClr val="hlink"/>
                </a:solidFill>
                <a:latin typeface="Arial" charset="0"/>
                <a:cs typeface="Arial" charset="0"/>
              </a:defRPr>
            </a:lvl8pPr>
            <a:lvl9pPr marL="1828800" algn="l" rtl="0" eaLnBrk="1" fontAlgn="base" hangingPunct="1">
              <a:spcBef>
                <a:spcPct val="0"/>
              </a:spcBef>
              <a:spcAft>
                <a:spcPct val="0"/>
              </a:spcAft>
              <a:defRPr sz="2000" b="1">
                <a:solidFill>
                  <a:schemeClr val="hlink"/>
                </a:solidFill>
                <a:latin typeface="Arial" charset="0"/>
                <a:cs typeface="Arial" charset="0"/>
              </a:defRPr>
            </a:lvl9pPr>
          </a:lstStyle>
          <a:p>
            <a:pPr indent="180975"/>
            <a:r>
              <a:rPr lang="ru-RU" sz="1200" b="0" kern="0" dirty="0" smtClean="0">
                <a:solidFill>
                  <a:srgbClr val="000000"/>
                </a:solidFill>
                <a:latin typeface="Arial" panose="020B0604020202020204" pitchFamily="34" charset="0"/>
                <a:cs typeface="Arial" panose="020B0604020202020204" pitchFamily="34" charset="0"/>
              </a:rPr>
              <a:t>«Наполнение» операций второго уровня производится ответственными руководителями при планировании третьего уровня (ежедневное планирование) на основании фактических работ, которые должны быть выполнены для достижения поставленной задачи по конкретной операции.</a:t>
            </a:r>
            <a:endParaRPr lang="ru-RU" sz="1200" b="0" kern="0" dirty="0">
              <a:solidFill>
                <a:srgbClr val="000000"/>
              </a:solidFill>
              <a:latin typeface="Arial" panose="020B0604020202020204" pitchFamily="34" charset="0"/>
              <a:cs typeface="Arial" panose="020B0604020202020204" pitchFamily="34" charset="0"/>
            </a:endParaRPr>
          </a:p>
        </p:txBody>
      </p:sp>
      <p:cxnSp>
        <p:nvCxnSpPr>
          <p:cNvPr id="53" name="Прямая соединительная линия 52"/>
          <p:cNvCxnSpPr>
            <a:endCxn id="55" idx="0"/>
          </p:cNvCxnSpPr>
          <p:nvPr/>
        </p:nvCxnSpPr>
        <p:spPr>
          <a:xfrm>
            <a:off x="3148126" y="5593497"/>
            <a:ext cx="24454" cy="168705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Группа 53"/>
          <p:cNvGrpSpPr/>
          <p:nvPr/>
        </p:nvGrpSpPr>
        <p:grpSpPr>
          <a:xfrm>
            <a:off x="226027" y="7263941"/>
            <a:ext cx="5844199" cy="2084856"/>
            <a:chOff x="251520" y="4267317"/>
            <a:chExt cx="5844199" cy="2084856"/>
          </a:xfrm>
        </p:grpSpPr>
        <p:pic>
          <p:nvPicPr>
            <p:cNvPr id="55" name="Рисунок 54"/>
            <p:cNvPicPr>
              <a:picLocks noChangeAspect="1"/>
            </p:cNvPicPr>
            <p:nvPr/>
          </p:nvPicPr>
          <p:blipFill>
            <a:blip r:embed="rId5"/>
            <a:stretch>
              <a:fillRect/>
            </a:stretch>
          </p:blipFill>
          <p:spPr>
            <a:xfrm>
              <a:off x="311977" y="4283929"/>
              <a:ext cx="5772191" cy="2068244"/>
            </a:xfrm>
            <a:prstGeom prst="rect">
              <a:avLst/>
            </a:prstGeom>
          </p:spPr>
        </p:pic>
        <p:sp>
          <p:nvSpPr>
            <p:cNvPr id="56" name="Прямоугольник 55"/>
            <p:cNvSpPr/>
            <p:nvPr/>
          </p:nvSpPr>
          <p:spPr>
            <a:xfrm>
              <a:off x="251520" y="4267317"/>
              <a:ext cx="5844199" cy="2084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73" name="Группа 72"/>
          <p:cNvGrpSpPr/>
          <p:nvPr/>
        </p:nvGrpSpPr>
        <p:grpSpPr>
          <a:xfrm>
            <a:off x="6569692" y="859350"/>
            <a:ext cx="5904656" cy="8237923"/>
            <a:chOff x="6828890" y="859350"/>
            <a:chExt cx="5904656" cy="8237923"/>
          </a:xfrm>
        </p:grpSpPr>
        <p:grpSp>
          <p:nvGrpSpPr>
            <p:cNvPr id="57" name="Группа 56"/>
            <p:cNvGrpSpPr/>
            <p:nvPr/>
          </p:nvGrpSpPr>
          <p:grpSpPr>
            <a:xfrm>
              <a:off x="6947098" y="2174380"/>
              <a:ext cx="5688632" cy="2475352"/>
              <a:chOff x="1019184" y="1124744"/>
              <a:chExt cx="6804608" cy="1862090"/>
            </a:xfrm>
          </p:grpSpPr>
          <p:pic>
            <p:nvPicPr>
              <p:cNvPr id="58" name="Рисунок 57"/>
              <p:cNvPicPr>
                <a:picLocks noChangeAspect="1"/>
              </p:cNvPicPr>
              <p:nvPr/>
            </p:nvPicPr>
            <p:blipFill rotWithShape="1">
              <a:blip r:embed="rId6"/>
              <a:srcRect l="9091" r="10319"/>
              <a:stretch/>
            </p:blipFill>
            <p:spPr>
              <a:xfrm>
                <a:off x="1019184" y="1124744"/>
                <a:ext cx="6804608" cy="1862090"/>
              </a:xfrm>
              <a:prstGeom prst="rect">
                <a:avLst/>
              </a:prstGeom>
            </p:spPr>
          </p:pic>
          <p:sp>
            <p:nvSpPr>
              <p:cNvPr id="59" name="Прямоугольник 58"/>
              <p:cNvSpPr/>
              <p:nvPr/>
            </p:nvSpPr>
            <p:spPr>
              <a:xfrm>
                <a:off x="3419872" y="2204864"/>
                <a:ext cx="57606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0" name="Заголовок 1"/>
            <p:cNvSpPr txBox="1">
              <a:spLocks/>
            </p:cNvSpPr>
            <p:nvPr/>
          </p:nvSpPr>
          <p:spPr bwMode="auto">
            <a:xfrm>
              <a:off x="6915372" y="859350"/>
              <a:ext cx="5752727" cy="131503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000" b="1">
                  <a:solidFill>
                    <a:schemeClr val="hlink"/>
                  </a:solidFill>
                  <a:latin typeface="+mj-lt"/>
                  <a:ea typeface="+mj-ea"/>
                  <a:cs typeface="+mj-cs"/>
                </a:defRPr>
              </a:lvl1pPr>
              <a:lvl2pPr algn="l" rtl="0" eaLnBrk="1" fontAlgn="base" hangingPunct="1">
                <a:spcBef>
                  <a:spcPct val="0"/>
                </a:spcBef>
                <a:spcAft>
                  <a:spcPct val="0"/>
                </a:spcAft>
                <a:defRPr sz="2000" b="1">
                  <a:solidFill>
                    <a:schemeClr val="hlink"/>
                  </a:solidFill>
                  <a:latin typeface="Arial" charset="0"/>
                  <a:cs typeface="Arial" charset="0"/>
                </a:defRPr>
              </a:lvl2pPr>
              <a:lvl3pPr algn="l" rtl="0" eaLnBrk="1" fontAlgn="base" hangingPunct="1">
                <a:spcBef>
                  <a:spcPct val="0"/>
                </a:spcBef>
                <a:spcAft>
                  <a:spcPct val="0"/>
                </a:spcAft>
                <a:defRPr sz="2000" b="1">
                  <a:solidFill>
                    <a:schemeClr val="hlink"/>
                  </a:solidFill>
                  <a:latin typeface="Arial" charset="0"/>
                  <a:cs typeface="Arial" charset="0"/>
                </a:defRPr>
              </a:lvl3pPr>
              <a:lvl4pPr algn="l" rtl="0" eaLnBrk="1" fontAlgn="base" hangingPunct="1">
                <a:spcBef>
                  <a:spcPct val="0"/>
                </a:spcBef>
                <a:spcAft>
                  <a:spcPct val="0"/>
                </a:spcAft>
                <a:defRPr sz="2000" b="1">
                  <a:solidFill>
                    <a:schemeClr val="hlink"/>
                  </a:solidFill>
                  <a:latin typeface="Arial" charset="0"/>
                  <a:cs typeface="Arial" charset="0"/>
                </a:defRPr>
              </a:lvl4pPr>
              <a:lvl5pPr algn="l" rtl="0" eaLnBrk="1" fontAlgn="base" hangingPunct="1">
                <a:spcBef>
                  <a:spcPct val="0"/>
                </a:spcBef>
                <a:spcAft>
                  <a:spcPct val="0"/>
                </a:spcAft>
                <a:defRPr sz="2000" b="1">
                  <a:solidFill>
                    <a:schemeClr val="hlink"/>
                  </a:solidFill>
                  <a:latin typeface="Arial" charset="0"/>
                  <a:cs typeface="Arial" charset="0"/>
                </a:defRPr>
              </a:lvl5pPr>
              <a:lvl6pPr marL="457200" algn="l" rtl="0" eaLnBrk="1" fontAlgn="base" hangingPunct="1">
                <a:spcBef>
                  <a:spcPct val="0"/>
                </a:spcBef>
                <a:spcAft>
                  <a:spcPct val="0"/>
                </a:spcAft>
                <a:defRPr sz="2000" b="1">
                  <a:solidFill>
                    <a:schemeClr val="hlink"/>
                  </a:solidFill>
                  <a:latin typeface="Arial" charset="0"/>
                  <a:cs typeface="Arial" charset="0"/>
                </a:defRPr>
              </a:lvl6pPr>
              <a:lvl7pPr marL="914400" algn="l" rtl="0" eaLnBrk="1" fontAlgn="base" hangingPunct="1">
                <a:spcBef>
                  <a:spcPct val="0"/>
                </a:spcBef>
                <a:spcAft>
                  <a:spcPct val="0"/>
                </a:spcAft>
                <a:defRPr sz="2000" b="1">
                  <a:solidFill>
                    <a:schemeClr val="hlink"/>
                  </a:solidFill>
                  <a:latin typeface="Arial" charset="0"/>
                  <a:cs typeface="Arial" charset="0"/>
                </a:defRPr>
              </a:lvl7pPr>
              <a:lvl8pPr marL="1371600" algn="l" rtl="0" eaLnBrk="1" fontAlgn="base" hangingPunct="1">
                <a:spcBef>
                  <a:spcPct val="0"/>
                </a:spcBef>
                <a:spcAft>
                  <a:spcPct val="0"/>
                </a:spcAft>
                <a:defRPr sz="2000" b="1">
                  <a:solidFill>
                    <a:schemeClr val="hlink"/>
                  </a:solidFill>
                  <a:latin typeface="Arial" charset="0"/>
                  <a:cs typeface="Arial" charset="0"/>
                </a:defRPr>
              </a:lvl8pPr>
              <a:lvl9pPr marL="1828800" algn="l" rtl="0" eaLnBrk="1" fontAlgn="base" hangingPunct="1">
                <a:spcBef>
                  <a:spcPct val="0"/>
                </a:spcBef>
                <a:spcAft>
                  <a:spcPct val="0"/>
                </a:spcAft>
                <a:defRPr sz="2000" b="1">
                  <a:solidFill>
                    <a:schemeClr val="hlink"/>
                  </a:solidFill>
                  <a:latin typeface="Arial" charset="0"/>
                  <a:cs typeface="Arial" charset="0"/>
                </a:defRPr>
              </a:lvl9pPr>
            </a:lstStyle>
            <a:p>
              <a:pPr marL="171450" indent="-171450">
                <a:buFontTx/>
                <a:buChar char="-"/>
              </a:pPr>
              <a:r>
                <a:rPr lang="ru-RU" sz="1200" b="0" kern="0" dirty="0">
                  <a:solidFill>
                    <a:srgbClr val="000000"/>
                  </a:solidFill>
                  <a:latin typeface="Arial" panose="020B0604020202020204" pitchFamily="34" charset="0"/>
                  <a:cs typeface="Arial" panose="020B0604020202020204" pitchFamily="34" charset="0"/>
                </a:rPr>
                <a:t>о</a:t>
              </a:r>
              <a:r>
                <a:rPr lang="ru-RU" sz="1200" b="0" kern="0" dirty="0" smtClean="0">
                  <a:solidFill>
                    <a:srgbClr val="000000"/>
                  </a:solidFill>
                  <a:latin typeface="Arial" panose="020B0604020202020204" pitchFamily="34" charset="0"/>
                  <a:cs typeface="Arial" panose="020B0604020202020204" pitchFamily="34" charset="0"/>
                </a:rPr>
                <a:t>перации третьего уровня закрепляются за конкретным исполнителем, при этом должны обладать фиксированной длительностью не иметь подзадач.</a:t>
              </a:r>
            </a:p>
            <a:p>
              <a:pPr marL="171450" indent="-171450">
                <a:buFontTx/>
                <a:buChar char="-"/>
              </a:pPr>
              <a:r>
                <a:rPr lang="ru-RU" sz="1200" b="0" kern="0" dirty="0">
                  <a:solidFill>
                    <a:srgbClr val="000000"/>
                  </a:solidFill>
                  <a:latin typeface="Arial" panose="020B0604020202020204" pitchFamily="34" charset="0"/>
                  <a:cs typeface="Arial" panose="020B0604020202020204" pitchFamily="34" charset="0"/>
                </a:rPr>
                <a:t>о</a:t>
              </a:r>
              <a:r>
                <a:rPr lang="ru-RU" sz="1200" b="0" kern="0" dirty="0" smtClean="0">
                  <a:solidFill>
                    <a:srgbClr val="000000"/>
                  </a:solidFill>
                  <a:latin typeface="Arial" panose="020B0604020202020204" pitchFamily="34" charset="0"/>
                  <a:cs typeface="Arial" panose="020B0604020202020204" pitchFamily="34" charset="0"/>
                </a:rPr>
                <a:t>тветственный руководитель обладает пулом независимых от других руководителей трудовых ресурсов, что позволяет производить оперативное регулирование последовательности выполнения работ в рамках закрепленных за ним операций в случае возникновения отклонений и при добавлении новых задач.</a:t>
              </a:r>
            </a:p>
            <a:p>
              <a:pPr marL="171450" indent="-171450">
                <a:buFont typeface="Arial" panose="020B0604020202020204" pitchFamily="34" charset="0"/>
                <a:buChar char="•"/>
              </a:pPr>
              <a:endParaRPr lang="ru-RU" sz="1200" b="0" kern="0" dirty="0">
                <a:solidFill>
                  <a:srgbClr val="000000"/>
                </a:solidFill>
                <a:latin typeface="+mn-lt"/>
              </a:endParaRPr>
            </a:p>
          </p:txBody>
        </p:sp>
        <p:cxnSp>
          <p:nvCxnSpPr>
            <p:cNvPr id="61" name="Прямая соединительная линия 60"/>
            <p:cNvCxnSpPr>
              <a:stCxn id="59" idx="2"/>
              <a:endCxn id="66" idx="0"/>
            </p:cNvCxnSpPr>
            <p:nvPr/>
          </p:nvCxnSpPr>
          <p:spPr>
            <a:xfrm>
              <a:off x="9194860" y="3801673"/>
              <a:ext cx="586358" cy="100361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2" name="Группа 61"/>
            <p:cNvGrpSpPr/>
            <p:nvPr/>
          </p:nvGrpSpPr>
          <p:grpSpPr>
            <a:xfrm>
              <a:off x="6828890" y="4805292"/>
              <a:ext cx="5904656" cy="2325008"/>
              <a:chOff x="323528" y="3745830"/>
              <a:chExt cx="5300653" cy="2325008"/>
            </a:xfrm>
          </p:grpSpPr>
          <p:grpSp>
            <p:nvGrpSpPr>
              <p:cNvPr id="63" name="Группа 62"/>
              <p:cNvGrpSpPr/>
              <p:nvPr/>
            </p:nvGrpSpPr>
            <p:grpSpPr>
              <a:xfrm>
                <a:off x="323528" y="3745830"/>
                <a:ext cx="5300653" cy="2325008"/>
                <a:chOff x="2987825" y="3120216"/>
                <a:chExt cx="5184576" cy="2108985"/>
              </a:xfrm>
            </p:grpSpPr>
            <p:grpSp>
              <p:nvGrpSpPr>
                <p:cNvPr id="65" name="Группа 64"/>
                <p:cNvGrpSpPr/>
                <p:nvPr/>
              </p:nvGrpSpPr>
              <p:grpSpPr>
                <a:xfrm>
                  <a:off x="2987825" y="3131677"/>
                  <a:ext cx="5184576" cy="2097524"/>
                  <a:chOff x="378637" y="3337582"/>
                  <a:chExt cx="6395400" cy="2102545"/>
                </a:xfrm>
              </p:grpSpPr>
              <p:pic>
                <p:nvPicPr>
                  <p:cNvPr id="67" name="Рисунок 66"/>
                  <p:cNvPicPr>
                    <a:picLocks noChangeAspect="1"/>
                  </p:cNvPicPr>
                  <p:nvPr/>
                </p:nvPicPr>
                <p:blipFill>
                  <a:blip r:embed="rId7"/>
                  <a:stretch>
                    <a:fillRect/>
                  </a:stretch>
                </p:blipFill>
                <p:spPr>
                  <a:xfrm>
                    <a:off x="378637" y="3337582"/>
                    <a:ext cx="4094720" cy="2102545"/>
                  </a:xfrm>
                  <a:prstGeom prst="rect">
                    <a:avLst/>
                  </a:prstGeom>
                </p:spPr>
              </p:pic>
              <p:pic>
                <p:nvPicPr>
                  <p:cNvPr id="68" name="Рисунок 67"/>
                  <p:cNvPicPr>
                    <a:picLocks noChangeAspect="1"/>
                  </p:cNvPicPr>
                  <p:nvPr/>
                </p:nvPicPr>
                <p:blipFill rotWithShape="1">
                  <a:blip r:embed="rId8"/>
                  <a:srcRect r="23311"/>
                  <a:stretch/>
                </p:blipFill>
                <p:spPr>
                  <a:xfrm>
                    <a:off x="3851920" y="3337582"/>
                    <a:ext cx="2922117" cy="2102544"/>
                  </a:xfrm>
                  <a:prstGeom prst="rect">
                    <a:avLst/>
                  </a:prstGeom>
                </p:spPr>
              </p:pic>
            </p:grpSp>
            <p:sp>
              <p:nvSpPr>
                <p:cNvPr id="66" name="Прямоугольник 65"/>
                <p:cNvSpPr/>
                <p:nvPr/>
              </p:nvSpPr>
              <p:spPr>
                <a:xfrm>
                  <a:off x="2987825" y="3120216"/>
                  <a:ext cx="5184576" cy="2108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4" name="Прямоугольник 63"/>
              <p:cNvSpPr/>
              <p:nvPr/>
            </p:nvSpPr>
            <p:spPr>
              <a:xfrm>
                <a:off x="4593498" y="3758465"/>
                <a:ext cx="220861" cy="231237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69" name="Соединительная линия уступом 68"/>
            <p:cNvCxnSpPr>
              <a:stCxn id="64" idx="2"/>
            </p:cNvCxnSpPr>
            <p:nvPr/>
          </p:nvCxnSpPr>
          <p:spPr>
            <a:xfrm rot="5400000">
              <a:off x="10982228" y="6671377"/>
              <a:ext cx="267283" cy="1185127"/>
            </a:xfrm>
            <a:prstGeom prst="bentConnector2">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641001" y="7200763"/>
              <a:ext cx="2882302" cy="276999"/>
            </a:xfrm>
            <a:prstGeom prst="rect">
              <a:avLst/>
            </a:prstGeom>
            <a:noFill/>
            <a:ln>
              <a:noFill/>
            </a:ln>
          </p:spPr>
          <p:txBody>
            <a:bodyPr wrap="square" rtlCol="0">
              <a:spAutoFit/>
            </a:bodyPr>
            <a:lstStyle/>
            <a:p>
              <a:pPr algn="ctr"/>
              <a:r>
                <a:rPr lang="ru-RU" sz="1200" dirty="0" smtClean="0">
                  <a:solidFill>
                    <a:srgbClr val="000000"/>
                  </a:solidFill>
                  <a:latin typeface="Arial" panose="020B0604020202020204" pitchFamily="34" charset="0"/>
                  <a:cs typeface="Arial" panose="020B0604020202020204" pitchFamily="34" charset="0"/>
                </a:rPr>
                <a:t>Загрузка ресурса в конкретный день</a:t>
              </a:r>
              <a:endParaRPr lang="ru-RU" sz="1200" dirty="0">
                <a:solidFill>
                  <a:srgbClr val="000000"/>
                </a:solidFill>
                <a:latin typeface="Arial" panose="020B0604020202020204" pitchFamily="34" charset="0"/>
                <a:cs typeface="Arial" panose="020B0604020202020204" pitchFamily="34" charset="0"/>
              </a:endParaRPr>
            </a:p>
          </p:txBody>
        </p:sp>
        <p:sp>
          <p:nvSpPr>
            <p:cNvPr id="71" name="Прямоугольник 70"/>
            <p:cNvSpPr/>
            <p:nvPr/>
          </p:nvSpPr>
          <p:spPr>
            <a:xfrm>
              <a:off x="6915372" y="7896944"/>
              <a:ext cx="5720358" cy="1200329"/>
            </a:xfrm>
            <a:prstGeom prst="rect">
              <a:avLst/>
            </a:prstGeom>
          </p:spPr>
          <p:txBody>
            <a:bodyPr wrap="square">
              <a:spAutoFit/>
            </a:bodyPr>
            <a:lstStyle/>
            <a:p>
              <a:pPr marL="171450" indent="-171450">
                <a:buFontTx/>
                <a:buChar char="-"/>
              </a:pPr>
              <a:r>
                <a:rPr lang="ru-RU" sz="1200" kern="0" dirty="0">
                  <a:solidFill>
                    <a:srgbClr val="000000"/>
                  </a:solidFill>
                  <a:latin typeface="Arial" panose="020B0604020202020204" pitchFamily="34" charset="0"/>
                  <a:cs typeface="Arial" panose="020B0604020202020204" pitchFamily="34" charset="0"/>
                </a:rPr>
                <a:t>е</a:t>
              </a:r>
              <a:r>
                <a:rPr lang="ru-RU" sz="1200" kern="0" dirty="0" smtClean="0">
                  <a:solidFill>
                    <a:srgbClr val="000000"/>
                  </a:solidFill>
                  <a:latin typeface="Arial" panose="020B0604020202020204" pitchFamily="34" charset="0"/>
                  <a:cs typeface="Arial" panose="020B0604020202020204" pitchFamily="34" charset="0"/>
                </a:rPr>
                <a:t>жедневное </a:t>
              </a:r>
              <a:r>
                <a:rPr lang="ru-RU" sz="1200" kern="0" dirty="0">
                  <a:solidFill>
                    <a:srgbClr val="000000"/>
                  </a:solidFill>
                  <a:latin typeface="Arial" panose="020B0604020202020204" pitchFamily="34" charset="0"/>
                  <a:cs typeface="Arial" panose="020B0604020202020204" pitchFamily="34" charset="0"/>
                </a:rPr>
                <a:t>отслеживание хода </a:t>
              </a:r>
              <a:r>
                <a:rPr lang="ru-RU" sz="1200" kern="0" dirty="0" smtClean="0">
                  <a:solidFill>
                    <a:srgbClr val="000000"/>
                  </a:solidFill>
                  <a:latin typeface="Arial" panose="020B0604020202020204" pitchFamily="34" charset="0"/>
                  <a:cs typeface="Arial" panose="020B0604020202020204" pitchFamily="34" charset="0"/>
                </a:rPr>
                <a:t>выполнения работ </a:t>
              </a:r>
              <a:r>
                <a:rPr lang="ru-RU" sz="1200" kern="0" dirty="0">
                  <a:solidFill>
                    <a:srgbClr val="000000"/>
                  </a:solidFill>
                  <a:latin typeface="Arial" panose="020B0604020202020204" pitchFamily="34" charset="0"/>
                  <a:cs typeface="Arial" panose="020B0604020202020204" pitchFamily="34" charset="0"/>
                </a:rPr>
                <a:t>позволяет оперативно реагировать на возникающие отклонения</a:t>
              </a:r>
              <a:r>
                <a:rPr lang="ru-RU" sz="1200" kern="0" dirty="0" smtClean="0">
                  <a:solidFill>
                    <a:srgbClr val="000000"/>
                  </a:solidFill>
                  <a:latin typeface="Arial" panose="020B0604020202020204" pitchFamily="34" charset="0"/>
                  <a:cs typeface="Arial" panose="020B0604020202020204" pitchFamily="34" charset="0"/>
                </a:rPr>
                <a:t>.</a:t>
              </a:r>
              <a:endParaRPr lang="ru-RU" sz="1200" kern="0" dirty="0">
                <a:solidFill>
                  <a:srgbClr val="000000"/>
                </a:solidFill>
                <a:latin typeface="Arial" panose="020B0604020202020204" pitchFamily="34" charset="0"/>
                <a:cs typeface="Arial" panose="020B0604020202020204" pitchFamily="34" charset="0"/>
              </a:endParaRPr>
            </a:p>
            <a:p>
              <a:pPr marL="171450" indent="-171450">
                <a:buFontTx/>
                <a:buChar char="-"/>
              </a:pPr>
              <a:r>
                <a:rPr lang="ru-RU" sz="1200" kern="0" dirty="0">
                  <a:solidFill>
                    <a:srgbClr val="000000"/>
                  </a:solidFill>
                  <a:latin typeface="Arial" panose="020B0604020202020204" pitchFamily="34" charset="0"/>
                  <a:cs typeface="Arial" panose="020B0604020202020204" pitchFamily="34" charset="0"/>
                </a:rPr>
                <a:t>д</a:t>
              </a:r>
              <a:r>
                <a:rPr lang="ru-RU" sz="1200" kern="0" dirty="0" smtClean="0">
                  <a:solidFill>
                    <a:srgbClr val="000000"/>
                  </a:solidFill>
                  <a:latin typeface="Arial" panose="020B0604020202020204" pitchFamily="34" charset="0"/>
                  <a:cs typeface="Arial" panose="020B0604020202020204" pitchFamily="34" charset="0"/>
                </a:rPr>
                <a:t>анные </a:t>
              </a:r>
              <a:r>
                <a:rPr lang="ru-RU" sz="1200" kern="0" dirty="0">
                  <a:solidFill>
                    <a:srgbClr val="000000"/>
                  </a:solidFill>
                  <a:latin typeface="Arial" panose="020B0604020202020204" pitchFamily="34" charset="0"/>
                  <a:cs typeface="Arial" panose="020B0604020202020204" pitchFamily="34" charset="0"/>
                </a:rPr>
                <a:t>по операциям каждого ответственного руководителя сводятся в единый план-график всего проекта, в котором в автоматическом режиме производится расчет прогнозируемой длительности и визуализируются отклонения от базового плана</a:t>
              </a:r>
              <a:r>
                <a:rPr lang="ru-RU" sz="1200" kern="0" dirty="0" smtClean="0">
                  <a:solidFill>
                    <a:srgbClr val="000000"/>
                  </a:solidFill>
                  <a:latin typeface="Arial" panose="020B0604020202020204" pitchFamily="34" charset="0"/>
                  <a:cs typeface="Arial" panose="020B0604020202020204" pitchFamily="34" charset="0"/>
                </a:rPr>
                <a:t>.</a:t>
              </a:r>
            </a:p>
          </p:txBody>
        </p:sp>
      </p:grpSp>
      <p:sp>
        <p:nvSpPr>
          <p:cNvPr id="74" name="Прямоугольник 73">
            <a:extLst>
              <a:ext uri="{FF2B5EF4-FFF2-40B4-BE49-F238E27FC236}">
                <a16:creationId xmlns="" xmlns:a16="http://schemas.microsoft.com/office/drawing/2014/main" id="{39694000-F9CC-4BDC-900B-05E488EDAC07}"/>
              </a:ext>
            </a:extLst>
          </p:cNvPr>
          <p:cNvSpPr/>
          <p:nvPr/>
        </p:nvSpPr>
        <p:spPr>
          <a:xfrm>
            <a:off x="1256336" y="107855"/>
            <a:ext cx="11545263" cy="584775"/>
          </a:xfrm>
          <a:prstGeom prst="rect">
            <a:avLst/>
          </a:prstGeom>
        </p:spPr>
        <p:txBody>
          <a:bodyPr wrap="square">
            <a:spAutoFit/>
          </a:bodyPr>
          <a:lstStyle/>
          <a:p>
            <a:pPr algn="ctr" defTabSz="914400" eaLnBrk="0" fontAlgn="base" hangingPunct="0">
              <a:spcBef>
                <a:spcPct val="0"/>
              </a:spcBef>
              <a:spcAft>
                <a:spcPct val="0"/>
              </a:spcAft>
              <a:defRPr/>
            </a:pPr>
            <a:r>
              <a:rPr lang="ru-RU" sz="3200" b="1" kern="0" dirty="0" smtClean="0">
                <a:solidFill>
                  <a:schemeClr val="accent1"/>
                </a:solidFill>
                <a:latin typeface="Arial" panose="020B0604020202020204" pitchFamily="34" charset="0"/>
                <a:cs typeface="Arial" panose="020B0604020202020204" pitchFamily="34" charset="0"/>
              </a:rPr>
              <a:t>Построение плана-графика 2, 3 уровня</a:t>
            </a:r>
            <a:endParaRPr lang="ru-RU" sz="3200" b="1" kern="0" dirty="0">
              <a:solidFill>
                <a:schemeClr val="accent1"/>
              </a:solidFill>
              <a:latin typeface="Arial" panose="020B0604020202020204" pitchFamily="34" charset="0"/>
              <a:cs typeface="Arial" panose="020B0604020202020204" pitchFamily="34" charset="0"/>
            </a:endParaRPr>
          </a:p>
        </p:txBody>
      </p:sp>
      <p:sp>
        <p:nvSpPr>
          <p:cNvPr id="2" name="Прямоугольник 1"/>
          <p:cNvSpPr/>
          <p:nvPr/>
        </p:nvSpPr>
        <p:spPr>
          <a:xfrm>
            <a:off x="3520480" y="5873944"/>
            <a:ext cx="2160240" cy="3600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Tx/>
              <a:buChar char="-"/>
            </a:pPr>
            <a:r>
              <a:rPr lang="ru-RU" sz="1100" dirty="0" smtClean="0">
                <a:solidFill>
                  <a:schemeClr val="tx1"/>
                </a:solidFill>
                <a:latin typeface="Arial" panose="020B0604020202020204" pitchFamily="34" charset="0"/>
                <a:cs typeface="Arial" panose="020B0604020202020204" pitchFamily="34" charset="0"/>
              </a:rPr>
              <a:t>базовое начало</a:t>
            </a:r>
          </a:p>
          <a:p>
            <a:pPr marL="171450" lvl="0" indent="-171450">
              <a:buFontTx/>
              <a:buChar char="-"/>
            </a:pPr>
            <a:r>
              <a:rPr lang="ru-RU" sz="1100" dirty="0" smtClean="0">
                <a:solidFill>
                  <a:schemeClr val="tx1"/>
                </a:solidFill>
                <a:latin typeface="Arial" panose="020B0604020202020204" pitchFamily="34" charset="0"/>
                <a:cs typeface="Arial" panose="020B0604020202020204" pitchFamily="34" charset="0"/>
              </a:rPr>
              <a:t>базовое окончание</a:t>
            </a:r>
            <a:endParaRPr lang="ru-RU" sz="2400" dirty="0">
              <a:solidFill>
                <a:schemeClr val="tx1"/>
              </a:solidFill>
            </a:endParaRPr>
          </a:p>
        </p:txBody>
      </p:sp>
      <p:sp>
        <p:nvSpPr>
          <p:cNvPr id="72" name="Прямоугольник 71"/>
          <p:cNvSpPr/>
          <p:nvPr/>
        </p:nvSpPr>
        <p:spPr>
          <a:xfrm>
            <a:off x="3520480" y="6234901"/>
            <a:ext cx="2160240" cy="36004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Tx/>
              <a:buChar char="-"/>
            </a:pPr>
            <a:r>
              <a:rPr lang="ru-RU" sz="1100" dirty="0">
                <a:solidFill>
                  <a:schemeClr val="tx1"/>
                </a:solidFill>
                <a:latin typeface="Arial" panose="020B0604020202020204" pitchFamily="34" charset="0"/>
                <a:cs typeface="Arial" panose="020B0604020202020204" pitchFamily="34" charset="0"/>
              </a:rPr>
              <a:t>к</a:t>
            </a:r>
            <a:r>
              <a:rPr lang="ru-RU" sz="1100" dirty="0" smtClean="0">
                <a:solidFill>
                  <a:schemeClr val="tx1"/>
                </a:solidFill>
                <a:latin typeface="Arial" panose="020B0604020202020204" pitchFamily="34" charset="0"/>
                <a:cs typeface="Arial" panose="020B0604020202020204" pitchFamily="34" charset="0"/>
              </a:rPr>
              <a:t>ритическое начало</a:t>
            </a:r>
          </a:p>
          <a:p>
            <a:pPr marL="171450" lvl="0" indent="-171450">
              <a:buFontTx/>
              <a:buChar char="-"/>
            </a:pPr>
            <a:r>
              <a:rPr lang="ru-RU" sz="1100" dirty="0">
                <a:solidFill>
                  <a:schemeClr val="tx1"/>
                </a:solidFill>
                <a:latin typeface="Arial" panose="020B0604020202020204" pitchFamily="34" charset="0"/>
                <a:cs typeface="Arial" panose="020B0604020202020204" pitchFamily="34" charset="0"/>
              </a:rPr>
              <a:t>критическое </a:t>
            </a:r>
            <a:r>
              <a:rPr lang="ru-RU" sz="1100" dirty="0" smtClean="0">
                <a:solidFill>
                  <a:schemeClr val="tx1"/>
                </a:solidFill>
                <a:latin typeface="Arial" panose="020B0604020202020204" pitchFamily="34" charset="0"/>
                <a:cs typeface="Arial" panose="020B0604020202020204" pitchFamily="34" charset="0"/>
              </a:rPr>
              <a:t>окончание</a:t>
            </a:r>
            <a:endParaRPr lang="ru-RU" sz="2400" dirty="0">
              <a:solidFill>
                <a:schemeClr val="tx1"/>
              </a:solidFill>
            </a:endParaRPr>
          </a:p>
        </p:txBody>
      </p:sp>
      <p:sp>
        <p:nvSpPr>
          <p:cNvPr id="75" name="Прямоугольник 74"/>
          <p:cNvSpPr/>
          <p:nvPr/>
        </p:nvSpPr>
        <p:spPr>
          <a:xfrm>
            <a:off x="3520480" y="6767278"/>
            <a:ext cx="21602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Tx/>
              <a:buChar char="-"/>
            </a:pPr>
            <a:r>
              <a:rPr lang="ru-RU" sz="1100" dirty="0" smtClean="0">
                <a:solidFill>
                  <a:schemeClr val="tx1"/>
                </a:solidFill>
                <a:latin typeface="Arial" panose="020B0604020202020204" pitchFamily="34" charset="0"/>
                <a:cs typeface="Arial" panose="020B0604020202020204" pitchFamily="34" charset="0"/>
              </a:rPr>
              <a:t>фактическое начало</a:t>
            </a:r>
          </a:p>
          <a:p>
            <a:pPr marL="171450" lvl="0" indent="-171450">
              <a:buFontTx/>
              <a:buChar char="-"/>
            </a:pPr>
            <a:r>
              <a:rPr lang="ru-RU" sz="1100" dirty="0">
                <a:solidFill>
                  <a:schemeClr val="tx1"/>
                </a:solidFill>
                <a:latin typeface="Arial" panose="020B0604020202020204" pitchFamily="34" charset="0"/>
                <a:cs typeface="Arial" panose="020B0604020202020204" pitchFamily="34" charset="0"/>
              </a:rPr>
              <a:t>фактическое </a:t>
            </a:r>
            <a:r>
              <a:rPr lang="ru-RU" sz="1100" dirty="0" smtClean="0">
                <a:solidFill>
                  <a:schemeClr val="tx1"/>
                </a:solidFill>
                <a:latin typeface="Arial" panose="020B0604020202020204" pitchFamily="34" charset="0"/>
                <a:cs typeface="Arial" panose="020B0604020202020204" pitchFamily="34" charset="0"/>
              </a:rPr>
              <a:t>окончание</a:t>
            </a:r>
            <a:endParaRPr lang="ru-RU" sz="2400" dirty="0">
              <a:solidFill>
                <a:schemeClr val="tx1"/>
              </a:solidFill>
            </a:endParaRPr>
          </a:p>
        </p:txBody>
      </p:sp>
    </p:spTree>
    <p:extLst>
      <p:ext uri="{BB962C8B-B14F-4D97-AF65-F5344CB8AC3E}">
        <p14:creationId xmlns:p14="http://schemas.microsoft.com/office/powerpoint/2010/main" val="307790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Прямая соединительная линия 31">
            <a:extLst>
              <a:ext uri="{FF2B5EF4-FFF2-40B4-BE49-F238E27FC236}">
                <a16:creationId xmlns="" xmlns:a16="http://schemas.microsoft.com/office/drawing/2014/main"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407595" y="60910"/>
            <a:ext cx="441146" cy="646331"/>
          </a:xfrm>
          <a:prstGeom prst="rect">
            <a:avLst/>
          </a:prstGeom>
        </p:spPr>
        <p:txBody>
          <a:bodyPr wrap="none">
            <a:spAutoFit/>
          </a:bodyPr>
          <a:lstStyle/>
          <a:p>
            <a:r>
              <a:rPr lang="ru-RU" sz="3600" b="1" kern="0" dirty="0" smtClean="0">
                <a:solidFill>
                  <a:schemeClr val="bg1"/>
                </a:solidFill>
                <a:latin typeface="Arial" panose="020B0604020202020204" pitchFamily="34" charset="0"/>
                <a:cs typeface="Arial" panose="020B0604020202020204" pitchFamily="34" charset="0"/>
              </a:rPr>
              <a:t>7</a:t>
            </a:r>
            <a:endParaRPr lang="ru-RU" sz="3200" dirty="0">
              <a:solidFill>
                <a:schemeClr val="bg1"/>
              </a:solidFill>
            </a:endParaRPr>
          </a:p>
        </p:txBody>
      </p:sp>
      <p:sp>
        <p:nvSpPr>
          <p:cNvPr id="38" name="Заголовок 1"/>
          <p:cNvSpPr txBox="1">
            <a:spLocks/>
          </p:cNvSpPr>
          <p:nvPr/>
        </p:nvSpPr>
        <p:spPr bwMode="auto">
          <a:xfrm>
            <a:off x="513938" y="2568352"/>
            <a:ext cx="12257901" cy="2905043"/>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145" algn="l" rtl="0" fontAlgn="base">
              <a:spcBef>
                <a:spcPct val="0"/>
              </a:spcBef>
              <a:spcAft>
                <a:spcPct val="0"/>
              </a:spcAft>
              <a:defRPr sz="2000" b="1">
                <a:solidFill>
                  <a:schemeClr val="hlink"/>
                </a:solidFill>
                <a:latin typeface="Arial" charset="0"/>
                <a:cs typeface="Arial" charset="0"/>
              </a:defRPr>
            </a:lvl6pPr>
            <a:lvl7pPr marL="914290" algn="l" rtl="0" fontAlgn="base">
              <a:spcBef>
                <a:spcPct val="0"/>
              </a:spcBef>
              <a:spcAft>
                <a:spcPct val="0"/>
              </a:spcAft>
              <a:defRPr sz="2000" b="1">
                <a:solidFill>
                  <a:schemeClr val="hlink"/>
                </a:solidFill>
                <a:latin typeface="Arial" charset="0"/>
                <a:cs typeface="Arial" charset="0"/>
              </a:defRPr>
            </a:lvl7pPr>
            <a:lvl8pPr marL="1371435" algn="l" rtl="0" fontAlgn="base">
              <a:spcBef>
                <a:spcPct val="0"/>
              </a:spcBef>
              <a:spcAft>
                <a:spcPct val="0"/>
              </a:spcAft>
              <a:defRPr sz="2000" b="1">
                <a:solidFill>
                  <a:schemeClr val="hlink"/>
                </a:solidFill>
                <a:latin typeface="Arial" charset="0"/>
                <a:cs typeface="Arial" charset="0"/>
              </a:defRPr>
            </a:lvl8pPr>
            <a:lvl9pPr marL="1828581" algn="l" rtl="0" fontAlgn="base">
              <a:spcBef>
                <a:spcPct val="0"/>
              </a:spcBef>
              <a:spcAft>
                <a:spcPct val="0"/>
              </a:spcAft>
              <a:defRPr sz="2000" b="1">
                <a:solidFill>
                  <a:schemeClr val="hlink"/>
                </a:solidFill>
                <a:latin typeface="Arial" charset="0"/>
                <a:cs typeface="Arial" charset="0"/>
              </a:defRPr>
            </a:lvl9pPr>
          </a:lstStyle>
          <a:p>
            <a:pPr>
              <a:lnSpc>
                <a:spcPct val="150000"/>
              </a:lnSpc>
              <a:spcBef>
                <a:spcPts val="120"/>
              </a:spcBef>
              <a:spcAft>
                <a:spcPts val="0"/>
              </a:spcAft>
            </a:pPr>
            <a:r>
              <a:rPr lang="ru-RU" b="0" kern="0" dirty="0" smtClean="0">
                <a:solidFill>
                  <a:schemeClr val="tx1"/>
                </a:solidFill>
                <a:latin typeface="Arial" panose="020B0604020202020204" pitchFamily="34" charset="0"/>
                <a:cs typeface="Arial" panose="020B0604020202020204" pitchFamily="34" charset="0"/>
              </a:rPr>
              <a:t>- концентрация ключевой информации для решения рабочих задач в одном месте;</a:t>
            </a:r>
          </a:p>
          <a:p>
            <a:pPr>
              <a:lnSpc>
                <a:spcPct val="150000"/>
              </a:lnSpc>
              <a:spcBef>
                <a:spcPts val="120"/>
              </a:spcBef>
              <a:spcAft>
                <a:spcPts val="0"/>
              </a:spcAft>
            </a:pPr>
            <a:r>
              <a:rPr lang="ru-RU" b="0" kern="0" dirty="0" smtClean="0">
                <a:solidFill>
                  <a:schemeClr val="tx1"/>
                </a:solidFill>
                <a:latin typeface="Arial" panose="020B0604020202020204" pitchFamily="34" charset="0"/>
                <a:cs typeface="Arial" panose="020B0604020202020204" pitchFamily="34" charset="0"/>
              </a:rPr>
              <a:t>- </a:t>
            </a:r>
            <a:r>
              <a:rPr lang="ru-RU" b="0" kern="0" dirty="0">
                <a:solidFill>
                  <a:schemeClr val="tx1"/>
                </a:solidFill>
                <a:latin typeface="Arial" panose="020B0604020202020204" pitchFamily="34" charset="0"/>
                <a:cs typeface="Arial" panose="020B0604020202020204" pitchFamily="34" charset="0"/>
              </a:rPr>
              <a:t>в</a:t>
            </a:r>
            <a:r>
              <a:rPr lang="ru-RU" b="0" kern="0" dirty="0" smtClean="0">
                <a:solidFill>
                  <a:schemeClr val="tx1"/>
                </a:solidFill>
                <a:latin typeface="Arial" panose="020B0604020202020204" pitchFamily="34" charset="0"/>
                <a:cs typeface="Arial" panose="020B0604020202020204" pitchFamily="34" charset="0"/>
              </a:rPr>
              <a:t>озможность компенсации </a:t>
            </a:r>
            <a:r>
              <a:rPr lang="ru-RU" b="0" kern="0" dirty="0" err="1" smtClean="0">
                <a:solidFill>
                  <a:schemeClr val="tx1"/>
                </a:solidFill>
                <a:latin typeface="Arial" panose="020B0604020202020204" pitchFamily="34" charset="0"/>
                <a:cs typeface="Arial" panose="020B0604020202020204" pitchFamily="34" charset="0"/>
              </a:rPr>
              <a:t>трудноучитываемых</a:t>
            </a:r>
            <a:r>
              <a:rPr lang="ru-RU" b="0" kern="0" dirty="0" smtClean="0">
                <a:solidFill>
                  <a:schemeClr val="tx1"/>
                </a:solidFill>
                <a:latin typeface="Arial" panose="020B0604020202020204" pitchFamily="34" charset="0"/>
                <a:cs typeface="Arial" panose="020B0604020202020204" pitchFamily="34" charset="0"/>
              </a:rPr>
              <a:t> рисков за счёт </a:t>
            </a:r>
            <a:r>
              <a:rPr lang="ru-RU" kern="0" dirty="0" smtClean="0">
                <a:solidFill>
                  <a:schemeClr val="tx1"/>
                </a:solidFill>
                <a:latin typeface="Arial" panose="020B0604020202020204" pitchFamily="34" charset="0"/>
                <a:cs typeface="Arial" panose="020B0604020202020204" pitchFamily="34" charset="0"/>
              </a:rPr>
              <a:t>временного буфера</a:t>
            </a:r>
            <a:r>
              <a:rPr lang="ru-RU" b="0" kern="0" dirty="0" smtClean="0">
                <a:solidFill>
                  <a:schemeClr val="tx1"/>
                </a:solidFill>
                <a:latin typeface="Arial" panose="020B0604020202020204" pitchFamily="34" charset="0"/>
                <a:cs typeface="Arial" panose="020B0604020202020204" pitchFamily="34" charset="0"/>
              </a:rPr>
              <a:t>, саморегулирование длительности процесса среднего уровня;</a:t>
            </a:r>
          </a:p>
          <a:p>
            <a:pPr>
              <a:lnSpc>
                <a:spcPct val="150000"/>
              </a:lnSpc>
              <a:spcBef>
                <a:spcPts val="120"/>
              </a:spcBef>
              <a:spcAft>
                <a:spcPts val="0"/>
              </a:spcAft>
            </a:pPr>
            <a:r>
              <a:rPr lang="ru-RU" b="0" kern="0" dirty="0" smtClean="0">
                <a:solidFill>
                  <a:schemeClr val="tx1"/>
                </a:solidFill>
                <a:latin typeface="Arial" panose="020B0604020202020204" pitchFamily="34" charset="0"/>
                <a:cs typeface="Arial" panose="020B0604020202020204" pitchFamily="34" charset="0"/>
              </a:rPr>
              <a:t>- </a:t>
            </a:r>
            <a:r>
              <a:rPr lang="ru-RU" b="0" kern="0" dirty="0">
                <a:solidFill>
                  <a:schemeClr val="tx1"/>
                </a:solidFill>
                <a:latin typeface="Arial" panose="020B0604020202020204" pitchFamily="34" charset="0"/>
                <a:cs typeface="Arial" panose="020B0604020202020204" pitchFamily="34" charset="0"/>
              </a:rPr>
              <a:t>т</a:t>
            </a:r>
            <a:r>
              <a:rPr lang="ru-RU" b="0" kern="0" dirty="0" smtClean="0">
                <a:solidFill>
                  <a:schemeClr val="tx1"/>
                </a:solidFill>
                <a:latin typeface="Arial" panose="020B0604020202020204" pitchFamily="34" charset="0"/>
                <a:cs typeface="Arial" panose="020B0604020202020204" pitchFamily="34" charset="0"/>
              </a:rPr>
              <a:t>онкое регулирование работ при ежедневном планировании;</a:t>
            </a:r>
          </a:p>
          <a:p>
            <a:pPr>
              <a:lnSpc>
                <a:spcPct val="150000"/>
              </a:lnSpc>
              <a:spcBef>
                <a:spcPts val="120"/>
              </a:spcBef>
              <a:spcAft>
                <a:spcPts val="0"/>
              </a:spcAft>
            </a:pPr>
            <a:r>
              <a:rPr lang="ru-RU" b="0" kern="0" dirty="0" smtClean="0">
                <a:solidFill>
                  <a:schemeClr val="tx1"/>
                </a:solidFill>
                <a:latin typeface="Arial" panose="020B0604020202020204" pitchFamily="34" charset="0"/>
                <a:cs typeface="Arial" panose="020B0604020202020204" pitchFamily="34" charset="0"/>
              </a:rPr>
              <a:t>- </a:t>
            </a:r>
            <a:r>
              <a:rPr lang="ru-RU" b="0" kern="0" dirty="0">
                <a:solidFill>
                  <a:schemeClr val="tx1"/>
                </a:solidFill>
                <a:latin typeface="Arial" panose="020B0604020202020204" pitchFamily="34" charset="0"/>
                <a:cs typeface="Arial" panose="020B0604020202020204" pitchFamily="34" charset="0"/>
              </a:rPr>
              <a:t>с</a:t>
            </a:r>
            <a:r>
              <a:rPr lang="ru-RU" b="0" kern="0" dirty="0" smtClean="0">
                <a:solidFill>
                  <a:schemeClr val="tx1"/>
                </a:solidFill>
                <a:latin typeface="Arial" panose="020B0604020202020204" pitchFamily="34" charset="0"/>
                <a:cs typeface="Arial" panose="020B0604020202020204" pitchFamily="34" charset="0"/>
              </a:rPr>
              <a:t>вязь между собой всех уровней планирования;</a:t>
            </a:r>
          </a:p>
          <a:p>
            <a:pPr>
              <a:lnSpc>
                <a:spcPct val="150000"/>
              </a:lnSpc>
              <a:spcBef>
                <a:spcPts val="120"/>
              </a:spcBef>
              <a:spcAft>
                <a:spcPts val="0"/>
              </a:spcAft>
            </a:pPr>
            <a:r>
              <a:rPr lang="ru-RU" b="0" kern="0" dirty="0" smtClean="0">
                <a:solidFill>
                  <a:schemeClr val="tx1"/>
                </a:solidFill>
                <a:latin typeface="Arial" panose="020B0604020202020204" pitchFamily="34" charset="0"/>
                <a:cs typeface="Arial" panose="020B0604020202020204" pitchFamily="34" charset="0"/>
              </a:rPr>
              <a:t>- </a:t>
            </a:r>
            <a:r>
              <a:rPr lang="ru-RU" b="0" kern="0" dirty="0">
                <a:solidFill>
                  <a:schemeClr val="tx1"/>
                </a:solidFill>
                <a:latin typeface="Arial" panose="020B0604020202020204" pitchFamily="34" charset="0"/>
                <a:cs typeface="Arial" panose="020B0604020202020204" pitchFamily="34" charset="0"/>
              </a:rPr>
              <a:t>в</a:t>
            </a:r>
            <a:r>
              <a:rPr lang="ru-RU" b="0" kern="0" dirty="0" smtClean="0">
                <a:solidFill>
                  <a:schemeClr val="tx1"/>
                </a:solidFill>
                <a:latin typeface="Arial" panose="020B0604020202020204" pitchFamily="34" charset="0"/>
                <a:cs typeface="Arial" panose="020B0604020202020204" pitchFamily="34" charset="0"/>
              </a:rPr>
              <a:t>озможность планирования </a:t>
            </a:r>
            <a:r>
              <a:rPr lang="ru-RU" b="0" kern="0" dirty="0">
                <a:solidFill>
                  <a:schemeClr val="tx1"/>
                </a:solidFill>
                <a:latin typeface="Arial" panose="020B0604020202020204" pitchFamily="34" charset="0"/>
                <a:cs typeface="Arial" panose="020B0604020202020204" pitchFamily="34" charset="0"/>
              </a:rPr>
              <a:t>при </a:t>
            </a:r>
            <a:r>
              <a:rPr lang="ru-RU" b="0" kern="0" dirty="0" smtClean="0">
                <a:solidFill>
                  <a:schemeClr val="tx1"/>
                </a:solidFill>
                <a:latin typeface="Arial" panose="020B0604020202020204" pitchFamily="34" charset="0"/>
                <a:cs typeface="Arial" panose="020B0604020202020204" pitchFamily="34" charset="0"/>
              </a:rPr>
              <a:t>отработке изделий и при отсутствии ТД;</a:t>
            </a:r>
          </a:p>
          <a:p>
            <a:pPr>
              <a:lnSpc>
                <a:spcPct val="150000"/>
              </a:lnSpc>
              <a:spcBef>
                <a:spcPts val="120"/>
              </a:spcBef>
              <a:spcAft>
                <a:spcPts val="0"/>
              </a:spcAft>
            </a:pPr>
            <a:r>
              <a:rPr lang="ru-RU" b="0" kern="0" dirty="0">
                <a:solidFill>
                  <a:schemeClr val="tx1"/>
                </a:solidFill>
                <a:latin typeface="Arial" panose="020B0604020202020204" pitchFamily="34" charset="0"/>
                <a:cs typeface="Arial" panose="020B0604020202020204" pitchFamily="34" charset="0"/>
              </a:rPr>
              <a:t>- </a:t>
            </a:r>
            <a:r>
              <a:rPr lang="ru-RU" b="0" kern="0" dirty="0" smtClean="0">
                <a:solidFill>
                  <a:schemeClr val="tx1"/>
                </a:solidFill>
                <a:latin typeface="Arial" panose="020B0604020202020204" pitchFamily="34" charset="0"/>
                <a:cs typeface="Arial" panose="020B0604020202020204" pitchFamily="34" charset="0"/>
              </a:rPr>
              <a:t>интуитивно понятный для исполнителя интерфейс (для каждого уровня свой);</a:t>
            </a:r>
          </a:p>
          <a:p>
            <a:pPr>
              <a:lnSpc>
                <a:spcPct val="150000"/>
              </a:lnSpc>
              <a:spcBef>
                <a:spcPts val="120"/>
              </a:spcBef>
              <a:spcAft>
                <a:spcPts val="0"/>
              </a:spcAft>
            </a:pPr>
            <a:r>
              <a:rPr lang="ru-RU" b="0" kern="0" dirty="0">
                <a:solidFill>
                  <a:schemeClr val="tx1"/>
                </a:solidFill>
                <a:latin typeface="Arial" panose="020B0604020202020204" pitchFamily="34" charset="0"/>
                <a:cs typeface="Arial" panose="020B0604020202020204" pitchFamily="34" charset="0"/>
              </a:rPr>
              <a:t>- </a:t>
            </a:r>
            <a:r>
              <a:rPr lang="ru-RU" b="0" kern="0" dirty="0" smtClean="0">
                <a:solidFill>
                  <a:schemeClr val="tx1"/>
                </a:solidFill>
                <a:latin typeface="Arial" panose="020B0604020202020204" pitchFamily="34" charset="0"/>
                <a:cs typeface="Arial" panose="020B0604020202020204" pitchFamily="34" charset="0"/>
              </a:rPr>
              <a:t>чёткое закрепление задач нижнего уровня за исполнителями;</a:t>
            </a:r>
          </a:p>
          <a:p>
            <a:pPr>
              <a:lnSpc>
                <a:spcPct val="150000"/>
              </a:lnSpc>
              <a:spcBef>
                <a:spcPts val="120"/>
              </a:spcBef>
              <a:spcAft>
                <a:spcPts val="0"/>
              </a:spcAft>
            </a:pPr>
            <a:r>
              <a:rPr lang="ru-RU" b="0" kern="0" dirty="0">
                <a:solidFill>
                  <a:schemeClr val="tx1"/>
                </a:solidFill>
                <a:latin typeface="Arial" panose="020B0604020202020204" pitchFamily="34" charset="0"/>
                <a:cs typeface="Arial" panose="020B0604020202020204" pitchFamily="34" charset="0"/>
              </a:rPr>
              <a:t>- </a:t>
            </a:r>
            <a:r>
              <a:rPr lang="ru-RU" b="0" kern="0" dirty="0" smtClean="0">
                <a:solidFill>
                  <a:schemeClr val="tx1"/>
                </a:solidFill>
                <a:latin typeface="Arial" panose="020B0604020202020204" pitchFamily="34" charset="0"/>
                <a:cs typeface="Arial" panose="020B0604020202020204" pitchFamily="34" charset="0"/>
              </a:rPr>
              <a:t>автоматический пересчёт проекта при внесении изменений и срыве сроков, сбор информации о длительности операций нижнего уровня (при использовании программы планирования);</a:t>
            </a:r>
            <a:endParaRPr lang="ru-RU" sz="1800" kern="0" dirty="0">
              <a:solidFill>
                <a:schemeClr val="tx1"/>
              </a:solidFill>
              <a:latin typeface="Arial" panose="020B0604020202020204" pitchFamily="34" charset="0"/>
              <a:cs typeface="Arial" panose="020B0604020202020204" pitchFamily="34" charset="0"/>
            </a:endParaRPr>
          </a:p>
        </p:txBody>
      </p:sp>
      <p:sp>
        <p:nvSpPr>
          <p:cNvPr id="39" name="Заголовок 1"/>
          <p:cNvSpPr txBox="1">
            <a:spLocks/>
          </p:cNvSpPr>
          <p:nvPr/>
        </p:nvSpPr>
        <p:spPr bwMode="auto">
          <a:xfrm>
            <a:off x="494868" y="7176864"/>
            <a:ext cx="11312699" cy="1584176"/>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145" algn="l" rtl="0" fontAlgn="base">
              <a:spcBef>
                <a:spcPct val="0"/>
              </a:spcBef>
              <a:spcAft>
                <a:spcPct val="0"/>
              </a:spcAft>
              <a:defRPr sz="2000" b="1">
                <a:solidFill>
                  <a:schemeClr val="hlink"/>
                </a:solidFill>
                <a:latin typeface="Arial" charset="0"/>
                <a:cs typeface="Arial" charset="0"/>
              </a:defRPr>
            </a:lvl6pPr>
            <a:lvl7pPr marL="914290" algn="l" rtl="0" fontAlgn="base">
              <a:spcBef>
                <a:spcPct val="0"/>
              </a:spcBef>
              <a:spcAft>
                <a:spcPct val="0"/>
              </a:spcAft>
              <a:defRPr sz="2000" b="1">
                <a:solidFill>
                  <a:schemeClr val="hlink"/>
                </a:solidFill>
                <a:latin typeface="Arial" charset="0"/>
                <a:cs typeface="Arial" charset="0"/>
              </a:defRPr>
            </a:lvl7pPr>
            <a:lvl8pPr marL="1371435" algn="l" rtl="0" fontAlgn="base">
              <a:spcBef>
                <a:spcPct val="0"/>
              </a:spcBef>
              <a:spcAft>
                <a:spcPct val="0"/>
              </a:spcAft>
              <a:defRPr sz="2000" b="1">
                <a:solidFill>
                  <a:schemeClr val="hlink"/>
                </a:solidFill>
                <a:latin typeface="Arial" charset="0"/>
                <a:cs typeface="Arial" charset="0"/>
              </a:defRPr>
            </a:lvl8pPr>
            <a:lvl9pPr marL="1828581" algn="l" rtl="0" fontAlgn="base">
              <a:spcBef>
                <a:spcPct val="0"/>
              </a:spcBef>
              <a:spcAft>
                <a:spcPct val="0"/>
              </a:spcAft>
              <a:defRPr sz="2000" b="1">
                <a:solidFill>
                  <a:schemeClr val="hlink"/>
                </a:solidFill>
                <a:latin typeface="Arial" charset="0"/>
                <a:cs typeface="Arial" charset="0"/>
              </a:defRPr>
            </a:lvl9pPr>
          </a:lstStyle>
          <a:p>
            <a:pPr>
              <a:lnSpc>
                <a:spcPct val="150000"/>
              </a:lnSpc>
              <a:spcAft>
                <a:spcPts val="0"/>
              </a:spcAft>
            </a:pPr>
            <a:endParaRPr lang="ru-RU" b="0" kern="0" dirty="0" smtClean="0">
              <a:solidFill>
                <a:schemeClr val="tx1"/>
              </a:solidFill>
              <a:latin typeface="Arial" panose="020B0604020202020204" pitchFamily="34" charset="0"/>
              <a:cs typeface="Arial" panose="020B0604020202020204" pitchFamily="34" charset="0"/>
            </a:endParaRPr>
          </a:p>
          <a:p>
            <a:pPr>
              <a:lnSpc>
                <a:spcPct val="150000"/>
              </a:lnSpc>
              <a:spcAft>
                <a:spcPts val="0"/>
              </a:spcAft>
            </a:pPr>
            <a:r>
              <a:rPr lang="ru-RU" b="0" kern="0" dirty="0" smtClean="0">
                <a:solidFill>
                  <a:schemeClr val="tx1"/>
                </a:solidFill>
                <a:latin typeface="Arial" panose="020B0604020202020204" pitchFamily="34" charset="0"/>
                <a:cs typeface="Arial" panose="020B0604020202020204" pitchFamily="34" charset="0"/>
              </a:rPr>
              <a:t>- большая трудоёмкость ежедневного планирования;</a:t>
            </a:r>
          </a:p>
          <a:p>
            <a:pPr>
              <a:lnSpc>
                <a:spcPct val="150000"/>
              </a:lnSpc>
              <a:spcAft>
                <a:spcPts val="0"/>
              </a:spcAft>
            </a:pPr>
            <a:r>
              <a:rPr lang="ru-RU" b="0" kern="0" dirty="0" smtClean="0">
                <a:solidFill>
                  <a:schemeClr val="tx1"/>
                </a:solidFill>
                <a:latin typeface="Arial" panose="020B0604020202020204" pitchFamily="34" charset="0"/>
                <a:cs typeface="Arial" panose="020B0604020202020204" pitchFamily="34" charset="0"/>
              </a:rPr>
              <a:t>- </a:t>
            </a:r>
            <a:r>
              <a:rPr lang="ru-RU" b="0" kern="0" dirty="0" smtClean="0">
                <a:solidFill>
                  <a:schemeClr val="tx1"/>
                </a:solidFill>
                <a:latin typeface="Arial" panose="020B0604020202020204" pitchFamily="34" charset="0"/>
                <a:cs typeface="Arial" panose="020B0604020202020204" pitchFamily="34" charset="0"/>
              </a:rPr>
              <a:t>сложность планирования на начальном </a:t>
            </a:r>
            <a:r>
              <a:rPr lang="ru-RU" b="0" kern="0" dirty="0" smtClean="0">
                <a:solidFill>
                  <a:schemeClr val="tx1"/>
                </a:solidFill>
                <a:latin typeface="Arial" panose="020B0604020202020204" pitchFamily="34" charset="0"/>
                <a:cs typeface="Arial" panose="020B0604020202020204" pitchFamily="34" charset="0"/>
              </a:rPr>
              <a:t>этапе при проведении поисковых работ (НИР);</a:t>
            </a:r>
            <a:endParaRPr lang="ru-RU" b="0" kern="0" dirty="0" smtClean="0">
              <a:solidFill>
                <a:schemeClr val="tx1"/>
              </a:solidFill>
              <a:latin typeface="Arial" panose="020B0604020202020204" pitchFamily="34" charset="0"/>
              <a:cs typeface="Arial" panose="020B0604020202020204" pitchFamily="34" charset="0"/>
            </a:endParaRPr>
          </a:p>
          <a:p>
            <a:pPr>
              <a:lnSpc>
                <a:spcPct val="150000"/>
              </a:lnSpc>
              <a:spcAft>
                <a:spcPts val="0"/>
              </a:spcAft>
            </a:pPr>
            <a:r>
              <a:rPr lang="ru-RU" b="0" kern="0" dirty="0">
                <a:solidFill>
                  <a:schemeClr val="tx1"/>
                </a:solidFill>
                <a:latin typeface="Arial" panose="020B0604020202020204" pitchFamily="34" charset="0"/>
                <a:cs typeface="Arial" panose="020B0604020202020204" pitchFamily="34" charset="0"/>
              </a:rPr>
              <a:t>- </a:t>
            </a:r>
            <a:r>
              <a:rPr lang="ru-RU" b="0" kern="0" dirty="0" err="1" smtClean="0">
                <a:solidFill>
                  <a:schemeClr val="tx1"/>
                </a:solidFill>
                <a:latin typeface="Arial" panose="020B0604020202020204" pitchFamily="34" charset="0"/>
                <a:cs typeface="Arial" panose="020B0604020202020204" pitchFamily="34" charset="0"/>
              </a:rPr>
              <a:t>неинформативность</a:t>
            </a:r>
            <a:r>
              <a:rPr lang="ru-RU" b="0" kern="0" dirty="0" smtClean="0">
                <a:solidFill>
                  <a:schemeClr val="tx1"/>
                </a:solidFill>
                <a:latin typeface="Arial" panose="020B0604020202020204" pitchFamily="34" charset="0"/>
                <a:cs typeface="Arial" panose="020B0604020202020204" pitchFamily="34" charset="0"/>
              </a:rPr>
              <a:t> отслеживания буфера при недостаточной детализации среднего уровня;</a:t>
            </a:r>
            <a:endParaRPr lang="ru-RU" sz="1800" kern="0" dirty="0">
              <a:solidFill>
                <a:schemeClr val="tx1"/>
              </a:solidFill>
              <a:latin typeface="Arial" panose="020B0604020202020204" pitchFamily="34" charset="0"/>
              <a:cs typeface="Arial" panose="020B0604020202020204" pitchFamily="34" charset="0"/>
            </a:endParaRPr>
          </a:p>
        </p:txBody>
      </p:sp>
      <p:sp>
        <p:nvSpPr>
          <p:cNvPr id="45" name="Прямоугольник 44">
            <a:extLst>
              <a:ext uri="{FF2B5EF4-FFF2-40B4-BE49-F238E27FC236}">
                <a16:creationId xmlns="" xmlns:a16="http://schemas.microsoft.com/office/drawing/2014/main" id="{39694000-F9CC-4BDC-900B-05E488EDAC07}"/>
              </a:ext>
            </a:extLst>
          </p:cNvPr>
          <p:cNvSpPr/>
          <p:nvPr/>
        </p:nvSpPr>
        <p:spPr>
          <a:xfrm>
            <a:off x="1187648" y="107855"/>
            <a:ext cx="11613952" cy="584775"/>
          </a:xfrm>
          <a:prstGeom prst="rect">
            <a:avLst/>
          </a:prstGeom>
        </p:spPr>
        <p:txBody>
          <a:bodyPr wrap="square">
            <a:spAutoFit/>
          </a:bodyPr>
          <a:lstStyle/>
          <a:p>
            <a:pPr algn="ctr" defTabSz="914400" eaLnBrk="0" fontAlgn="base" hangingPunct="0">
              <a:spcBef>
                <a:spcPct val="0"/>
              </a:spcBef>
              <a:spcAft>
                <a:spcPct val="0"/>
              </a:spcAft>
              <a:defRPr/>
            </a:pPr>
            <a:r>
              <a:rPr lang="ru-RU" sz="3200" b="1" kern="0" dirty="0" smtClean="0">
                <a:solidFill>
                  <a:schemeClr val="accent1"/>
                </a:solidFill>
                <a:latin typeface="Arial" panose="020B0604020202020204" pitchFamily="34" charset="0"/>
                <a:cs typeface="Arial" panose="020B0604020202020204" pitchFamily="34" charset="0"/>
              </a:rPr>
              <a:t>Итоги применения визуального управления в НИОКР</a:t>
            </a:r>
            <a:endParaRPr lang="ru-RU" sz="3200" b="1" kern="0" dirty="0">
              <a:solidFill>
                <a:schemeClr val="accent1"/>
              </a:solidFill>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xmlns="" id="{CC1DDC3F-16A0-4510-8E14-C4B954D48457}"/>
              </a:ext>
            </a:extLst>
          </p:cNvPr>
          <p:cNvSpPr/>
          <p:nvPr/>
        </p:nvSpPr>
        <p:spPr>
          <a:xfrm>
            <a:off x="494868" y="6487417"/>
            <a:ext cx="9271237"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Недостатки</a:t>
            </a:r>
            <a:endParaRPr lang="ru-RU" sz="1800" b="1" dirty="0">
              <a:latin typeface="Arial" panose="020B0604020202020204" pitchFamily="34" charset="0"/>
              <a:cs typeface="Arial" panose="020B0604020202020204" pitchFamily="34" charset="0"/>
            </a:endParaRPr>
          </a:p>
        </p:txBody>
      </p:sp>
      <p:sp>
        <p:nvSpPr>
          <p:cNvPr id="48" name="Прямоугольник 47">
            <a:extLst>
              <a:ext uri="{FF2B5EF4-FFF2-40B4-BE49-F238E27FC236}">
                <a16:creationId xmlns:a16="http://schemas.microsoft.com/office/drawing/2014/main" xmlns="" id="{CC1DDC3F-16A0-4510-8E14-C4B954D48457}"/>
              </a:ext>
            </a:extLst>
          </p:cNvPr>
          <p:cNvSpPr/>
          <p:nvPr/>
        </p:nvSpPr>
        <p:spPr>
          <a:xfrm>
            <a:off x="468802" y="1026566"/>
            <a:ext cx="9271237" cy="461665"/>
          </a:xfrm>
          <a:prstGeom prst="rect">
            <a:avLst/>
          </a:prstGeom>
        </p:spPr>
        <p:txBody>
          <a:bodyPr wrap="square">
            <a:spAutoFit/>
          </a:bodyPr>
          <a:lstStyle/>
          <a:p>
            <a:r>
              <a:rPr lang="ru-RU" sz="2400" b="1" dirty="0" smtClean="0">
                <a:latin typeface="Arial" panose="020B0604020202020204" pitchFamily="34" charset="0"/>
                <a:cs typeface="Arial" panose="020B0604020202020204" pitchFamily="34" charset="0"/>
              </a:rPr>
              <a:t>Преимущества</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42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xmlns="" id="{39694000-F9CC-4BDC-900B-05E488EDAC07}"/>
              </a:ext>
            </a:extLst>
          </p:cNvPr>
          <p:cNvSpPr/>
          <p:nvPr/>
        </p:nvSpPr>
        <p:spPr>
          <a:xfrm>
            <a:off x="12021" y="38382"/>
            <a:ext cx="12801600" cy="646331"/>
          </a:xfrm>
          <a:prstGeom prst="rect">
            <a:avLst/>
          </a:prstGeom>
        </p:spPr>
        <p:txBody>
          <a:bodyPr wrap="square">
            <a:spAutoFit/>
          </a:bodyPr>
          <a:lstStyle/>
          <a:p>
            <a:pPr lvl="0" algn="ctr" defTabSz="914400" eaLnBrk="0" fontAlgn="base" hangingPunct="0">
              <a:spcBef>
                <a:spcPct val="0"/>
              </a:spcBef>
              <a:spcAft>
                <a:spcPct val="0"/>
              </a:spcAft>
              <a:defRPr/>
            </a:pPr>
            <a:r>
              <a:rPr lang="ru-RU" sz="3600" b="1" kern="0" dirty="0">
                <a:solidFill>
                  <a:schemeClr val="accent1"/>
                </a:solidFill>
                <a:latin typeface="Arial" panose="020B0604020202020204" pitchFamily="34" charset="0"/>
                <a:cs typeface="Arial" panose="020B0604020202020204" pitchFamily="34" charset="0"/>
              </a:rPr>
              <a:t>Лидеры проекта</a:t>
            </a:r>
          </a:p>
        </p:txBody>
      </p:sp>
      <p:cxnSp>
        <p:nvCxnSpPr>
          <p:cNvPr id="32" name="Прямая соединительная линия 31">
            <a:extLst>
              <a:ext uri="{FF2B5EF4-FFF2-40B4-BE49-F238E27FC236}">
                <a16:creationId xmlns:a16="http://schemas.microsoft.com/office/drawing/2014/main" xmlns="" id="{41B6966C-B1D0-4DD0-B03E-F9FB33C12FF3}"/>
              </a:ext>
            </a:extLst>
          </p:cNvPr>
          <p:cNvCxnSpPr/>
          <p:nvPr/>
        </p:nvCxnSpPr>
        <p:spPr>
          <a:xfrm flipV="1">
            <a:off x="0" y="768152"/>
            <a:ext cx="1280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Прямоугольник 26">
            <a:extLst>
              <a:ext uri="{FF2B5EF4-FFF2-40B4-BE49-F238E27FC236}">
                <a16:creationId xmlns:a16="http://schemas.microsoft.com/office/drawing/2014/main" xmlns="" id="{00000000-0008-0000-0600-000022000000}"/>
              </a:ext>
            </a:extLst>
          </p:cNvPr>
          <p:cNvSpPr/>
          <p:nvPr/>
        </p:nvSpPr>
        <p:spPr>
          <a:xfrm>
            <a:off x="1818261" y="2192945"/>
            <a:ext cx="2566315" cy="7055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lang="ru-RU" sz="1600" dirty="0">
                <a:solidFill>
                  <a:srgbClr val="0070C0"/>
                </a:solidFill>
                <a:latin typeface="Arial" panose="020B0604020202020204" pitchFamily="34" charset="0"/>
                <a:cs typeface="Arial" panose="020B0604020202020204" pitchFamily="34" charset="0"/>
              </a:rPr>
              <a:t>Руководитель, лидер </a:t>
            </a:r>
          </a:p>
        </p:txBody>
      </p:sp>
      <p:sp>
        <p:nvSpPr>
          <p:cNvPr id="8" name="Прямоугольник 7">
            <a:extLst>
              <a:ext uri="{FF2B5EF4-FFF2-40B4-BE49-F238E27FC236}">
                <a16:creationId xmlns:a16="http://schemas.microsoft.com/office/drawing/2014/main" xmlns="" id="{B59F738D-0B6E-4FEC-9AB3-FD657B57CEF3}"/>
              </a:ext>
            </a:extLst>
          </p:cNvPr>
          <p:cNvSpPr/>
          <p:nvPr/>
        </p:nvSpPr>
        <p:spPr>
          <a:xfrm>
            <a:off x="1805644" y="1125855"/>
            <a:ext cx="4536504" cy="830997"/>
          </a:xfrm>
          <a:prstGeom prst="rect">
            <a:avLst/>
          </a:prstGeom>
        </p:spPr>
        <p:txBody>
          <a:bodyPr wrap="square">
            <a:spAutoFit/>
          </a:bodyPr>
          <a:lstStyle/>
          <a:p>
            <a:r>
              <a:rPr lang="ru-RU" sz="1600" dirty="0" smtClean="0">
                <a:latin typeface="Arial" panose="020B0604020202020204" pitchFamily="34" charset="0"/>
                <a:cs typeface="Arial" panose="020B0604020202020204" pitchFamily="34" charset="0"/>
              </a:rPr>
              <a:t>Начальник лаборатории</a:t>
            </a:r>
            <a:endParaRPr lang="ru-RU" sz="1600" dirty="0">
              <a:latin typeface="Arial" panose="020B0604020202020204" pitchFamily="34" charset="0"/>
              <a:cs typeface="Arial" panose="020B0604020202020204" pitchFamily="34" charset="0"/>
            </a:endParaRPr>
          </a:p>
          <a:p>
            <a:r>
              <a:rPr lang="ru-RU" sz="1600" b="1" dirty="0">
                <a:latin typeface="Arial" panose="020B0604020202020204" pitchFamily="34" charset="0"/>
                <a:ea typeface="Tahoma" panose="020B0604030504040204" pitchFamily="34" charset="0"/>
                <a:cs typeface="Arial" panose="020B0604020202020204" pitchFamily="34" charset="0"/>
              </a:rPr>
              <a:t>Яшин Максим Сергеевич</a:t>
            </a:r>
          </a:p>
          <a:p>
            <a:r>
              <a:rPr lang="en-US" sz="1600" dirty="0">
                <a:latin typeface="Arial" panose="020B0604020202020204" pitchFamily="34" charset="0"/>
                <a:cs typeface="Arial" panose="020B0604020202020204" pitchFamily="34" charset="0"/>
              </a:rPr>
              <a:t>yashinms@sialuch.ru</a:t>
            </a:r>
            <a:endParaRPr lang="ru-RU" sz="1600" dirty="0">
              <a:latin typeface="Arial" panose="020B0604020202020204" pitchFamily="34" charset="0"/>
              <a:cs typeface="Arial" panose="020B0604020202020204" pitchFamily="34" charset="0"/>
            </a:endParaRPr>
          </a:p>
        </p:txBody>
      </p:sp>
      <p:sp>
        <p:nvSpPr>
          <p:cNvPr id="44" name="Прямоугольник 43">
            <a:extLst>
              <a:ext uri="{FF2B5EF4-FFF2-40B4-BE49-F238E27FC236}">
                <a16:creationId xmlns:a16="http://schemas.microsoft.com/office/drawing/2014/main" xmlns="" id="{70001D3B-91BA-4730-B79D-FB807FB06192}"/>
              </a:ext>
            </a:extLst>
          </p:cNvPr>
          <p:cNvSpPr/>
          <p:nvPr/>
        </p:nvSpPr>
        <p:spPr>
          <a:xfrm>
            <a:off x="1801533" y="4352242"/>
            <a:ext cx="3231116" cy="7347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ru-RU" sz="1600" dirty="0" smtClean="0">
                <a:solidFill>
                  <a:srgbClr val="0070C0"/>
                </a:solidFill>
                <a:latin typeface="Arial" panose="020B0604020202020204" pitchFamily="34" charset="0"/>
                <a:cs typeface="Arial" panose="020B0604020202020204" pitchFamily="34" charset="0"/>
              </a:rPr>
              <a:t>Участник рабочей группы</a:t>
            </a:r>
            <a:endParaRPr lang="ru-RU" sz="1600" dirty="0">
              <a:solidFill>
                <a:srgbClr val="0070C0"/>
              </a:solidFill>
              <a:latin typeface="Arial" panose="020B0604020202020204" pitchFamily="34" charset="0"/>
              <a:cs typeface="Arial" panose="020B0604020202020204" pitchFamily="34" charset="0"/>
            </a:endParaRPr>
          </a:p>
        </p:txBody>
      </p:sp>
      <p:sp>
        <p:nvSpPr>
          <p:cNvPr id="47" name="Прямоугольник 46">
            <a:extLst>
              <a:ext uri="{FF2B5EF4-FFF2-40B4-BE49-F238E27FC236}">
                <a16:creationId xmlns:a16="http://schemas.microsoft.com/office/drawing/2014/main" xmlns="" id="{D14B2817-3171-430D-A094-A5AA15E86159}"/>
              </a:ext>
            </a:extLst>
          </p:cNvPr>
          <p:cNvSpPr/>
          <p:nvPr/>
        </p:nvSpPr>
        <p:spPr>
          <a:xfrm>
            <a:off x="1801532" y="3348193"/>
            <a:ext cx="4536504" cy="584775"/>
          </a:xfrm>
          <a:prstGeom prst="rect">
            <a:avLst/>
          </a:prstGeom>
        </p:spPr>
        <p:txBody>
          <a:bodyPr wrap="square">
            <a:spAutoFit/>
          </a:bodyPr>
          <a:lstStyle/>
          <a:p>
            <a:r>
              <a:rPr lang="ru-RU" altLang="ru-RU" sz="1600" kern="0" dirty="0" smtClean="0">
                <a:solidFill>
                  <a:srgbClr val="020202"/>
                </a:solidFill>
                <a:latin typeface="Arial" panose="020B0604020202020204" pitchFamily="34" charset="0"/>
                <a:ea typeface="Tahoma" pitchFamily="34" charset="0"/>
                <a:cs typeface="Arial" panose="020B0604020202020204" pitchFamily="34" charset="0"/>
              </a:rPr>
              <a:t>Руководитель экспериментальной группы</a:t>
            </a:r>
            <a:endParaRPr lang="ru-RU" sz="1600" dirty="0">
              <a:latin typeface="Arial" panose="020B0604020202020204" pitchFamily="34" charset="0"/>
              <a:ea typeface="Tahoma" panose="020B0604030504040204" pitchFamily="34" charset="0"/>
              <a:cs typeface="Arial" panose="020B0604020202020204" pitchFamily="34" charset="0"/>
            </a:endParaRPr>
          </a:p>
          <a:p>
            <a:r>
              <a:rPr lang="ru-RU" sz="1600" b="1" dirty="0" err="1">
                <a:latin typeface="Arial" panose="020B0604020202020204" pitchFamily="34" charset="0"/>
                <a:ea typeface="Tahoma" panose="020B0604030504040204" pitchFamily="34" charset="0"/>
                <a:cs typeface="Arial" panose="020B0604020202020204" pitchFamily="34" charset="0"/>
              </a:rPr>
              <a:t>Пшенов</a:t>
            </a:r>
            <a:r>
              <a:rPr lang="ru-RU" sz="1600" b="1" dirty="0">
                <a:latin typeface="Arial" panose="020B0604020202020204" pitchFamily="34" charset="0"/>
                <a:ea typeface="Tahoma" panose="020B0604030504040204" pitchFamily="34" charset="0"/>
                <a:cs typeface="Arial" panose="020B0604020202020204" pitchFamily="34" charset="0"/>
              </a:rPr>
              <a:t> Сергей </a:t>
            </a:r>
            <a:r>
              <a:rPr lang="ru-RU" sz="1600" b="1" dirty="0" smtClean="0">
                <a:latin typeface="Arial" panose="020B0604020202020204" pitchFamily="34" charset="0"/>
                <a:ea typeface="Tahoma" panose="020B0604030504040204" pitchFamily="34" charset="0"/>
                <a:cs typeface="Arial" panose="020B0604020202020204" pitchFamily="34" charset="0"/>
              </a:rPr>
              <a:t>Валерьевич</a:t>
            </a:r>
            <a:endParaRPr lang="ru-RU" sz="1600" b="1" dirty="0">
              <a:latin typeface="Arial" panose="020B0604020202020204" pitchFamily="34" charset="0"/>
              <a:ea typeface="Tahoma" panose="020B0604030504040204" pitchFamily="34" charset="0"/>
              <a:cs typeface="Arial" panose="020B0604020202020204" pitchFamily="34" charset="0"/>
            </a:endParaRPr>
          </a:p>
        </p:txBody>
      </p:sp>
      <p:sp>
        <p:nvSpPr>
          <p:cNvPr id="69" name="Прямоугольник 68">
            <a:extLst>
              <a:ext uri="{FF2B5EF4-FFF2-40B4-BE49-F238E27FC236}">
                <a16:creationId xmlns:a16="http://schemas.microsoft.com/office/drawing/2014/main" xmlns="" id="{76EF3EBC-8E52-482E-A6CE-900BA7841232}"/>
              </a:ext>
            </a:extLst>
          </p:cNvPr>
          <p:cNvSpPr/>
          <p:nvPr/>
        </p:nvSpPr>
        <p:spPr>
          <a:xfrm>
            <a:off x="8142348" y="1124167"/>
            <a:ext cx="4536504" cy="830997"/>
          </a:xfrm>
          <a:prstGeom prst="rect">
            <a:avLst/>
          </a:prstGeom>
        </p:spPr>
        <p:txBody>
          <a:bodyPr wrap="square">
            <a:spAutoFit/>
          </a:bodyPr>
          <a:lstStyle/>
          <a:p>
            <a:r>
              <a:rPr lang="ru-RU" sz="1600" dirty="0" smtClean="0">
                <a:latin typeface="Arial" panose="020B0604020202020204" pitchFamily="34" charset="0"/>
                <a:cs typeface="Arial" panose="020B0604020202020204" pitchFamily="34" charset="0"/>
              </a:rPr>
              <a:t>Директор отделения</a:t>
            </a:r>
            <a:endParaRPr lang="ru-RU" sz="1600" dirty="0">
              <a:latin typeface="Arial" panose="020B0604020202020204" pitchFamily="34" charset="0"/>
              <a:cs typeface="Arial" panose="020B0604020202020204" pitchFamily="34" charset="0"/>
            </a:endParaRPr>
          </a:p>
          <a:p>
            <a:r>
              <a:rPr lang="ru-RU" sz="1600" b="1" dirty="0">
                <a:latin typeface="Arial" panose="020B0604020202020204" pitchFamily="34" charset="0"/>
                <a:ea typeface="Tahoma" panose="020B0604030504040204" pitchFamily="34" charset="0"/>
                <a:cs typeface="Arial" panose="020B0604020202020204" pitchFamily="34" charset="0"/>
              </a:rPr>
              <a:t>Колесников Евгений Геннадьевич</a:t>
            </a:r>
          </a:p>
          <a:p>
            <a:r>
              <a:rPr lang="en-US" sz="1600" dirty="0">
                <a:latin typeface="Arial" panose="020B0604020202020204" pitchFamily="34" charset="0"/>
                <a:cs typeface="Arial" panose="020B0604020202020204" pitchFamily="34" charset="0"/>
              </a:rPr>
              <a:t>kolesnikoveg@sialuch.ru</a:t>
            </a:r>
            <a:endParaRPr lang="ru-RU" sz="1600" dirty="0">
              <a:latin typeface="Arial" panose="020B0604020202020204" pitchFamily="34" charset="0"/>
              <a:cs typeface="Arial" panose="020B0604020202020204" pitchFamily="34" charset="0"/>
            </a:endParaRPr>
          </a:p>
        </p:txBody>
      </p:sp>
      <p:sp>
        <p:nvSpPr>
          <p:cNvPr id="72" name="Прямоугольник 71">
            <a:extLst>
              <a:ext uri="{FF2B5EF4-FFF2-40B4-BE49-F238E27FC236}">
                <a16:creationId xmlns:a16="http://schemas.microsoft.com/office/drawing/2014/main" xmlns="" id="{932D6F9F-7BE0-401A-B384-FCEB2FC99749}"/>
              </a:ext>
            </a:extLst>
          </p:cNvPr>
          <p:cNvSpPr/>
          <p:nvPr/>
        </p:nvSpPr>
        <p:spPr>
          <a:xfrm>
            <a:off x="8100612" y="3275227"/>
            <a:ext cx="4204843" cy="830997"/>
          </a:xfrm>
          <a:prstGeom prst="rect">
            <a:avLst/>
          </a:prstGeom>
        </p:spPr>
        <p:txBody>
          <a:bodyPr wrap="square">
            <a:spAutoFit/>
          </a:bodyPr>
          <a:lstStyle/>
          <a:p>
            <a:r>
              <a:rPr lang="ru-RU" altLang="ru-RU" sz="1600" kern="0" dirty="0" smtClean="0">
                <a:solidFill>
                  <a:srgbClr val="020202"/>
                </a:solidFill>
                <a:latin typeface="Arial" panose="020B0604020202020204" pitchFamily="34" charset="0"/>
                <a:ea typeface="Tahoma" pitchFamily="34" charset="0"/>
                <a:cs typeface="Arial" panose="020B0604020202020204" pitchFamily="34" charset="0"/>
              </a:rPr>
              <a:t>Руководитель технологической группы</a:t>
            </a:r>
            <a:endParaRPr lang="ru-RU" sz="1600" dirty="0">
              <a:latin typeface="Arial" panose="020B0604020202020204" pitchFamily="34" charset="0"/>
              <a:ea typeface="Tahoma" panose="020B0604030504040204" pitchFamily="34" charset="0"/>
              <a:cs typeface="Arial" panose="020B0604020202020204" pitchFamily="34" charset="0"/>
            </a:endParaRPr>
          </a:p>
          <a:p>
            <a:r>
              <a:rPr lang="ru-RU" sz="1600" b="1" dirty="0">
                <a:latin typeface="Arial" panose="020B0604020202020204" pitchFamily="34" charset="0"/>
                <a:ea typeface="Tahoma" panose="020B0604030504040204" pitchFamily="34" charset="0"/>
                <a:cs typeface="Arial" panose="020B0604020202020204" pitchFamily="34" charset="0"/>
              </a:rPr>
              <a:t>Сысоев Дмитрий Александрович</a:t>
            </a:r>
          </a:p>
          <a:p>
            <a:r>
              <a:rPr lang="en-US" sz="1600" dirty="0" smtClean="0">
                <a:latin typeface="Arial" panose="020B0604020202020204" pitchFamily="34" charset="0"/>
                <a:cs typeface="Arial" panose="020B0604020202020204" pitchFamily="34" charset="0"/>
              </a:rPr>
              <a:t>sysoevda@sialuch.ru</a:t>
            </a:r>
            <a:endParaRPr lang="ru-RU" sz="1600" dirty="0">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xmlns="" id="{D65E77D0-1AE3-4639-AEFB-111A305BC258}"/>
              </a:ext>
            </a:extLst>
          </p:cNvPr>
          <p:cNvSpPr/>
          <p:nvPr/>
        </p:nvSpPr>
        <p:spPr>
          <a:xfrm>
            <a:off x="1801533" y="6568609"/>
            <a:ext cx="3735171" cy="7055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lang="ru-RU" sz="1600" dirty="0">
                <a:solidFill>
                  <a:srgbClr val="0070C0"/>
                </a:solidFill>
                <a:latin typeface="Arial" panose="020B0604020202020204" pitchFamily="34" charset="0"/>
                <a:cs typeface="Arial" panose="020B0604020202020204" pitchFamily="34" charset="0"/>
              </a:rPr>
              <a:t>Участник рабочей </a:t>
            </a:r>
            <a:r>
              <a:rPr lang="ru-RU" sz="1600" dirty="0" smtClean="0">
                <a:solidFill>
                  <a:srgbClr val="0070C0"/>
                </a:solidFill>
                <a:latin typeface="Arial" panose="020B0604020202020204" pitchFamily="34" charset="0"/>
                <a:cs typeface="Arial" panose="020B0604020202020204" pitchFamily="34" charset="0"/>
              </a:rPr>
              <a:t>группы,</a:t>
            </a:r>
          </a:p>
          <a:p>
            <a:pPr defTabSz="914400">
              <a:defRPr/>
            </a:pPr>
            <a:r>
              <a:rPr lang="ru-RU" sz="1600" dirty="0" smtClean="0">
                <a:solidFill>
                  <a:srgbClr val="0070C0"/>
                </a:solidFill>
                <a:latin typeface="Arial" panose="020B0604020202020204" pitchFamily="34" charset="0"/>
                <a:cs typeface="Arial" panose="020B0604020202020204" pitchFamily="34" charset="0"/>
              </a:rPr>
              <a:t>консультант</a:t>
            </a:r>
            <a:endParaRPr lang="ru-RU" sz="1600" dirty="0">
              <a:solidFill>
                <a:srgbClr val="0070C0"/>
              </a:solidFill>
              <a:latin typeface="Arial" panose="020B0604020202020204" pitchFamily="34" charset="0"/>
              <a:cs typeface="Arial" panose="020B0604020202020204" pitchFamily="34" charset="0"/>
            </a:endParaRPr>
          </a:p>
        </p:txBody>
      </p:sp>
      <p:sp>
        <p:nvSpPr>
          <p:cNvPr id="22" name="Прямоугольник 21">
            <a:extLst>
              <a:ext uri="{FF2B5EF4-FFF2-40B4-BE49-F238E27FC236}">
                <a16:creationId xmlns:a16="http://schemas.microsoft.com/office/drawing/2014/main" xmlns="" id="{DC7220FF-8C02-4E6A-9EEC-C8D6DD0E8E57}"/>
              </a:ext>
            </a:extLst>
          </p:cNvPr>
          <p:cNvSpPr/>
          <p:nvPr/>
        </p:nvSpPr>
        <p:spPr>
          <a:xfrm>
            <a:off x="1801532" y="5564560"/>
            <a:ext cx="4536504" cy="830997"/>
          </a:xfrm>
          <a:prstGeom prst="rect">
            <a:avLst/>
          </a:prstGeom>
        </p:spPr>
        <p:txBody>
          <a:bodyPr wrap="square">
            <a:spAutoFit/>
          </a:bodyPr>
          <a:lstStyle/>
          <a:p>
            <a:r>
              <a:rPr lang="ru-RU" sz="1600" dirty="0">
                <a:latin typeface="Arial" panose="020B0604020202020204" pitchFamily="34" charset="0"/>
                <a:ea typeface="Tahoma" panose="020B0604030504040204" pitchFamily="34" charset="0"/>
                <a:cs typeface="Arial" panose="020B0604020202020204" pitchFamily="34" charset="0"/>
              </a:rPr>
              <a:t>Помощник  ГД по развитию ПСР</a:t>
            </a:r>
          </a:p>
          <a:p>
            <a:r>
              <a:rPr lang="ru-RU" sz="1600" b="1" dirty="0">
                <a:latin typeface="Arial" panose="020B0604020202020204" pitchFamily="34" charset="0"/>
                <a:ea typeface="Tahoma" panose="020B0604030504040204" pitchFamily="34" charset="0"/>
                <a:cs typeface="Arial" panose="020B0604020202020204" pitchFamily="34" charset="0"/>
              </a:rPr>
              <a:t>Бойцов Илья Леонидович</a:t>
            </a:r>
          </a:p>
          <a:p>
            <a:r>
              <a:rPr lang="en-US" sz="1600" dirty="0">
                <a:latin typeface="Arial" panose="020B0604020202020204" pitchFamily="34" charset="0"/>
                <a:cs typeface="Arial" panose="020B0604020202020204" pitchFamily="34" charset="0"/>
              </a:rPr>
              <a:t>BoytsovIL@sialuch.ru</a:t>
            </a:r>
            <a:endParaRPr lang="ru-RU" sz="1600" dirty="0">
              <a:latin typeface="Arial" panose="020B0604020202020204" pitchFamily="34" charset="0"/>
              <a:cs typeface="Arial" panose="020B0604020202020204" pitchFamily="34" charset="0"/>
            </a:endParaRPr>
          </a:p>
        </p:txBody>
      </p:sp>
      <p:sp>
        <p:nvSpPr>
          <p:cNvPr id="29" name="Прямоугольник 28">
            <a:extLst>
              <a:ext uri="{FF2B5EF4-FFF2-40B4-BE49-F238E27FC236}">
                <a16:creationId xmlns:a16="http://schemas.microsoft.com/office/drawing/2014/main" xmlns="" id="{F1BB23BD-01B0-41E2-BED8-D88DC44641EB}"/>
              </a:ext>
            </a:extLst>
          </p:cNvPr>
          <p:cNvSpPr/>
          <p:nvPr/>
        </p:nvSpPr>
        <p:spPr>
          <a:xfrm>
            <a:off x="1884094" y="7743256"/>
            <a:ext cx="4536504" cy="830997"/>
          </a:xfrm>
          <a:prstGeom prst="rect">
            <a:avLst/>
          </a:prstGeom>
        </p:spPr>
        <p:txBody>
          <a:bodyPr wrap="square">
            <a:spAutoFit/>
          </a:bodyPr>
          <a:lstStyle/>
          <a:p>
            <a:r>
              <a:rPr lang="ru-RU" sz="1600" dirty="0" smtClean="0">
                <a:latin typeface="Arial" panose="020B0604020202020204" pitchFamily="34" charset="0"/>
                <a:ea typeface="Tahoma" panose="020B0604030504040204" pitchFamily="34" charset="0"/>
                <a:cs typeface="Arial" panose="020B0604020202020204" pitchFamily="34" charset="0"/>
              </a:rPr>
              <a:t>Руководитель проекта АО </a:t>
            </a:r>
            <a:r>
              <a:rPr lang="ru-RU" sz="1600" dirty="0">
                <a:latin typeface="Arial" panose="020B0604020202020204" pitchFamily="34" charset="0"/>
                <a:ea typeface="Tahoma" panose="020B0604030504040204" pitchFamily="34" charset="0"/>
                <a:cs typeface="Arial" panose="020B0604020202020204" pitchFamily="34" charset="0"/>
              </a:rPr>
              <a:t>ПСР</a:t>
            </a:r>
          </a:p>
          <a:p>
            <a:r>
              <a:rPr lang="ru-RU" sz="1600" b="1" dirty="0" smtClean="0">
                <a:latin typeface="Arial" panose="020B0604020202020204" pitchFamily="34" charset="0"/>
                <a:ea typeface="Tahoma" panose="020B0604030504040204" pitchFamily="34" charset="0"/>
                <a:cs typeface="Arial" panose="020B0604020202020204" pitchFamily="34" charset="0"/>
              </a:rPr>
              <a:t>Пичугин </a:t>
            </a:r>
            <a:r>
              <a:rPr lang="ru-RU" sz="1600" b="1" dirty="0">
                <a:latin typeface="Arial" panose="020B0604020202020204" pitchFamily="34" charset="0"/>
                <a:ea typeface="Tahoma" panose="020B0604030504040204" pitchFamily="34" charset="0"/>
                <a:cs typeface="Arial" panose="020B0604020202020204" pitchFamily="34" charset="0"/>
              </a:rPr>
              <a:t>Олег Николаевич</a:t>
            </a:r>
          </a:p>
          <a:p>
            <a:r>
              <a:rPr lang="en-US" sz="1600" dirty="0">
                <a:latin typeface="Arial" panose="020B0604020202020204" pitchFamily="34" charset="0"/>
                <a:cs typeface="Arial" panose="020B0604020202020204" pitchFamily="34" charset="0"/>
              </a:rPr>
              <a:t>OlNPichugin@rosatom.ru</a:t>
            </a:r>
            <a:endParaRPr lang="ru-RU" sz="1600" dirty="0">
              <a:latin typeface="Arial" panose="020B0604020202020204" pitchFamily="34" charset="0"/>
              <a:cs typeface="Arial" panose="020B0604020202020204" pitchFamily="34" charset="0"/>
            </a:endParaRPr>
          </a:p>
        </p:txBody>
      </p:sp>
      <p:sp>
        <p:nvSpPr>
          <p:cNvPr id="35" name="Прямоугольник 34">
            <a:extLst>
              <a:ext uri="{FF2B5EF4-FFF2-40B4-BE49-F238E27FC236}">
                <a16:creationId xmlns:a16="http://schemas.microsoft.com/office/drawing/2014/main" xmlns="" id="{F97FE865-F206-42C9-970D-0C2EE4C92B8F}"/>
              </a:ext>
            </a:extLst>
          </p:cNvPr>
          <p:cNvSpPr/>
          <p:nvPr/>
        </p:nvSpPr>
        <p:spPr>
          <a:xfrm>
            <a:off x="8070959" y="4350799"/>
            <a:ext cx="3636519" cy="7055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lang="ru-RU" sz="1600" dirty="0">
                <a:solidFill>
                  <a:srgbClr val="0070C0"/>
                </a:solidFill>
                <a:latin typeface="Arial" panose="020B0604020202020204" pitchFamily="34" charset="0"/>
                <a:cs typeface="Arial" panose="020B0604020202020204" pitchFamily="34" charset="0"/>
              </a:rPr>
              <a:t>Участник рабочей группы</a:t>
            </a:r>
          </a:p>
        </p:txBody>
      </p:sp>
      <p:sp>
        <p:nvSpPr>
          <p:cNvPr id="37" name="Прямоугольник 36"/>
          <p:cNvSpPr/>
          <p:nvPr/>
        </p:nvSpPr>
        <p:spPr>
          <a:xfrm>
            <a:off x="0" y="0"/>
            <a:ext cx="1256337" cy="768152"/>
          </a:xfrm>
          <a:prstGeom prst="rect">
            <a:avLst/>
          </a:prstGeom>
          <a:solidFill>
            <a:srgbClr val="4A7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407595" y="60910"/>
            <a:ext cx="441146" cy="646331"/>
          </a:xfrm>
          <a:prstGeom prst="rect">
            <a:avLst/>
          </a:prstGeom>
        </p:spPr>
        <p:txBody>
          <a:bodyPr wrap="none">
            <a:spAutoFit/>
          </a:bodyPr>
          <a:lstStyle/>
          <a:p>
            <a:r>
              <a:rPr lang="ru-RU" sz="3600" b="1" kern="0" dirty="0" smtClean="0">
                <a:solidFill>
                  <a:schemeClr val="bg1"/>
                </a:solidFill>
                <a:latin typeface="Arial" panose="020B0604020202020204" pitchFamily="34" charset="0"/>
                <a:cs typeface="Arial" panose="020B0604020202020204" pitchFamily="34" charset="0"/>
              </a:rPr>
              <a:t>8</a:t>
            </a:r>
            <a:endParaRPr lang="ru-RU" sz="3200" dirty="0">
              <a:solidFill>
                <a:schemeClr val="bg1"/>
              </a:solidFill>
            </a:endParaRPr>
          </a:p>
        </p:txBody>
      </p:sp>
      <p:pic>
        <p:nvPicPr>
          <p:cNvPr id="25" name="Picture 5" descr="\\101-1-SR0029\sialuch\539\ПСР-2018\Образец в НИОКР\ТИГРИС 2018\Фото сотрудников\DSC009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63" y="991644"/>
            <a:ext cx="1465118" cy="1930415"/>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xmlns="" id="{00000000-0008-0000-0600-000022000000}"/>
              </a:ext>
            </a:extLst>
          </p:cNvPr>
          <p:cNvSpPr/>
          <p:nvPr/>
        </p:nvSpPr>
        <p:spPr>
          <a:xfrm>
            <a:off x="8172661" y="2143267"/>
            <a:ext cx="2566315" cy="7055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lang="ru-RU" sz="1600" dirty="0">
                <a:solidFill>
                  <a:srgbClr val="0070C0"/>
                </a:solidFill>
                <a:latin typeface="Arial" panose="020B0604020202020204" pitchFamily="34" charset="0"/>
                <a:cs typeface="Arial" panose="020B0604020202020204" pitchFamily="34" charset="0"/>
              </a:rPr>
              <a:t>Руководитель, лидер </a:t>
            </a:r>
          </a:p>
        </p:txBody>
      </p:sp>
      <p:pic>
        <p:nvPicPr>
          <p:cNvPr id="30" name="Picture 2" descr="\\101-1-SR0029\sialuch\539\ПСР-2018\Образец в НИОКР\ТИГРИС 2018\Фото сотрудников\_DSC31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8833" y="981433"/>
            <a:ext cx="1411780" cy="18835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101-1-SR0029\sialuch\539\ПСР-2018\Образец в НИОКР\ТИГРИС 2018\Фото сотрудников\DSC01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143" y="3357210"/>
            <a:ext cx="1465118" cy="182924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101-1-SR0029\sialuch\539\ПСР-2018\Образец в НИОКР\ТИГРИС 2018\Фото сотрудников\DSC0100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7140" y="3348193"/>
            <a:ext cx="1155166" cy="170810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1-1-SR0029\sialuch\539\ПСР-2018\Образец в НИОКР\ТИГРИС 2018\Фото сотрудников\Илья_I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594" y="5332963"/>
            <a:ext cx="1393937" cy="1840943"/>
          </a:xfrm>
          <a:prstGeom prst="rect">
            <a:avLst/>
          </a:prstGeom>
          <a:noFill/>
          <a:extLst>
            <a:ext uri="{909E8E84-426E-40DD-AFC4-6F175D3DCCD1}">
              <a14:hiddenFill xmlns:a14="http://schemas.microsoft.com/office/drawing/2010/main">
                <a:solidFill>
                  <a:srgbClr val="FFFFFF"/>
                </a:solidFill>
              </a14:hiddenFill>
            </a:ext>
          </a:extLst>
        </p:spPr>
      </p:pic>
      <p:sp>
        <p:nvSpPr>
          <p:cNvPr id="40" name="Прямоугольник 39">
            <a:extLst>
              <a:ext uri="{FF2B5EF4-FFF2-40B4-BE49-F238E27FC236}">
                <a16:creationId xmlns:a16="http://schemas.microsoft.com/office/drawing/2014/main" xmlns="" id="{D65E77D0-1AE3-4639-AEFB-111A305BC258}"/>
              </a:ext>
            </a:extLst>
          </p:cNvPr>
          <p:cNvSpPr/>
          <p:nvPr/>
        </p:nvSpPr>
        <p:spPr>
          <a:xfrm>
            <a:off x="1873381" y="8638267"/>
            <a:ext cx="3735171" cy="7055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lang="ru-RU" sz="1600" dirty="0" smtClean="0">
                <a:solidFill>
                  <a:srgbClr val="0070C0"/>
                </a:solidFill>
                <a:latin typeface="Arial" panose="020B0604020202020204" pitchFamily="34" charset="0"/>
                <a:cs typeface="Arial" panose="020B0604020202020204" pitchFamily="34" charset="0"/>
              </a:rPr>
              <a:t>Консультант</a:t>
            </a:r>
            <a:endParaRPr lang="ru-RU" sz="1600" dirty="0">
              <a:solidFill>
                <a:srgbClr val="0070C0"/>
              </a:solidFill>
              <a:latin typeface="Arial" panose="020B0604020202020204" pitchFamily="34" charset="0"/>
              <a:cs typeface="Arial" panose="020B0604020202020204" pitchFamily="34" charset="0"/>
            </a:endParaRPr>
          </a:p>
        </p:txBody>
      </p:sp>
      <p:pic>
        <p:nvPicPr>
          <p:cNvPr id="41" name="Picture 11" descr="\\101-1-SR0029\sialuch\539\ПСР-2018\Образец в НИОКР\ТИГРИС 2018\Фото сотрудников\Безымянный.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743" y="7404465"/>
            <a:ext cx="1537638" cy="1908350"/>
          </a:xfrm>
          <a:prstGeom prst="rect">
            <a:avLst/>
          </a:prstGeom>
          <a:noFill/>
          <a:extLst>
            <a:ext uri="{909E8E84-426E-40DD-AFC4-6F175D3DCCD1}">
              <a14:hiddenFill xmlns:a14="http://schemas.microsoft.com/office/drawing/2010/main">
                <a:solidFill>
                  <a:srgbClr val="FFFFFF"/>
                </a:solidFill>
              </a14:hiddenFill>
            </a:ext>
          </a:extLst>
        </p:spPr>
      </p:pic>
      <p:sp>
        <p:nvSpPr>
          <p:cNvPr id="42" name="Прямоугольник 41">
            <a:extLst>
              <a:ext uri="{FF2B5EF4-FFF2-40B4-BE49-F238E27FC236}">
                <a16:creationId xmlns:a16="http://schemas.microsoft.com/office/drawing/2014/main" xmlns="" id="{D65E77D0-1AE3-4639-AEFB-111A305BC258}"/>
              </a:ext>
            </a:extLst>
          </p:cNvPr>
          <p:cNvSpPr/>
          <p:nvPr/>
        </p:nvSpPr>
        <p:spPr>
          <a:xfrm>
            <a:off x="8195323" y="6569183"/>
            <a:ext cx="3512155" cy="7055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defRPr/>
            </a:pPr>
            <a:r>
              <a:rPr lang="ru-RU" sz="1600" dirty="0">
                <a:solidFill>
                  <a:srgbClr val="0070C0"/>
                </a:solidFill>
                <a:latin typeface="Arial" panose="020B0604020202020204" pitchFamily="34" charset="0"/>
                <a:cs typeface="Arial" panose="020B0604020202020204" pitchFamily="34" charset="0"/>
              </a:rPr>
              <a:t>Участник рабочей </a:t>
            </a:r>
            <a:r>
              <a:rPr lang="ru-RU" sz="1600" dirty="0" smtClean="0">
                <a:solidFill>
                  <a:srgbClr val="0070C0"/>
                </a:solidFill>
                <a:latin typeface="Arial" panose="020B0604020202020204" pitchFamily="34" charset="0"/>
                <a:cs typeface="Arial" panose="020B0604020202020204" pitchFamily="34" charset="0"/>
              </a:rPr>
              <a:t>группы,</a:t>
            </a:r>
          </a:p>
          <a:p>
            <a:pPr defTabSz="914400">
              <a:defRPr/>
            </a:pPr>
            <a:r>
              <a:rPr lang="ru-RU" sz="1600" dirty="0" smtClean="0">
                <a:solidFill>
                  <a:srgbClr val="0070C0"/>
                </a:solidFill>
                <a:latin typeface="Arial" panose="020B0604020202020204" pitchFamily="34" charset="0"/>
                <a:cs typeface="Arial" panose="020B0604020202020204" pitchFamily="34" charset="0"/>
              </a:rPr>
              <a:t>консультант</a:t>
            </a:r>
            <a:endParaRPr lang="ru-RU" sz="1600" dirty="0">
              <a:solidFill>
                <a:srgbClr val="0070C0"/>
              </a:solidFill>
              <a:latin typeface="Arial" panose="020B0604020202020204" pitchFamily="34" charset="0"/>
              <a:cs typeface="Arial" panose="020B0604020202020204" pitchFamily="34" charset="0"/>
            </a:endParaRPr>
          </a:p>
        </p:txBody>
      </p:sp>
      <p:sp>
        <p:nvSpPr>
          <p:cNvPr id="43" name="Прямоугольник 42">
            <a:extLst>
              <a:ext uri="{FF2B5EF4-FFF2-40B4-BE49-F238E27FC236}">
                <a16:creationId xmlns:a16="http://schemas.microsoft.com/office/drawing/2014/main" xmlns="" id="{DC7220FF-8C02-4E6A-9EEC-C8D6DD0E8E57}"/>
              </a:ext>
            </a:extLst>
          </p:cNvPr>
          <p:cNvSpPr/>
          <p:nvPr/>
        </p:nvSpPr>
        <p:spPr>
          <a:xfrm>
            <a:off x="8172660" y="5565134"/>
            <a:ext cx="4336149" cy="830997"/>
          </a:xfrm>
          <a:prstGeom prst="rect">
            <a:avLst/>
          </a:prstGeom>
        </p:spPr>
        <p:txBody>
          <a:bodyPr wrap="square">
            <a:spAutoFit/>
          </a:bodyPr>
          <a:lstStyle/>
          <a:p>
            <a:r>
              <a:rPr lang="ru-RU" sz="1600" dirty="0">
                <a:latin typeface="Tahoma" panose="020B0604030504040204" pitchFamily="34" charset="0"/>
                <a:ea typeface="Tahoma" panose="020B0604030504040204" pitchFamily="34" charset="0"/>
                <a:cs typeface="Tahoma" panose="020B0604030504040204" pitchFamily="34" charset="0"/>
              </a:rPr>
              <a:t>Вед. </a:t>
            </a:r>
            <a:r>
              <a:rPr lang="ru-RU" sz="1600" dirty="0" err="1">
                <a:latin typeface="Tahoma" panose="020B0604030504040204" pitchFamily="34" charset="0"/>
                <a:ea typeface="Tahoma" panose="020B0604030504040204" pitchFamily="34" charset="0"/>
                <a:cs typeface="Tahoma" panose="020B0604030504040204" pitchFamily="34" charset="0"/>
              </a:rPr>
              <a:t>инж</a:t>
            </a:r>
            <a:r>
              <a:rPr lang="ru-RU" sz="1600" dirty="0">
                <a:latin typeface="Tahoma" panose="020B0604030504040204" pitchFamily="34" charset="0"/>
                <a:ea typeface="Tahoma" panose="020B0604030504040204" pitchFamily="34" charset="0"/>
                <a:cs typeface="Tahoma" panose="020B0604030504040204" pitchFamily="34" charset="0"/>
              </a:rPr>
              <a:t>. группы по развитию ПСР</a:t>
            </a:r>
          </a:p>
          <a:p>
            <a:r>
              <a:rPr lang="ru-RU" sz="1600" b="1" dirty="0">
                <a:latin typeface="Tahoma" panose="020B0604030504040204" pitchFamily="34" charset="0"/>
                <a:ea typeface="Tahoma" panose="020B0604030504040204" pitchFamily="34" charset="0"/>
                <a:cs typeface="Tahoma" panose="020B0604030504040204" pitchFamily="34" charset="0"/>
              </a:rPr>
              <a:t>Кувшинов Константин Владимирович</a:t>
            </a:r>
          </a:p>
          <a:p>
            <a:r>
              <a:rPr lang="en-US" sz="1600" dirty="0">
                <a:latin typeface="Arial" panose="020B0604020202020204" pitchFamily="34" charset="0"/>
                <a:cs typeface="Arial" panose="020B0604020202020204" pitchFamily="34" charset="0"/>
              </a:rPr>
              <a:t>kuvshinovkv@sialuch.ru</a:t>
            </a:r>
            <a:endParaRPr lang="ru-RU" sz="1600" dirty="0">
              <a:latin typeface="Arial" panose="020B0604020202020204" pitchFamily="34" charset="0"/>
              <a:cs typeface="Arial" panose="020B0604020202020204" pitchFamily="34" charset="0"/>
            </a:endParaRPr>
          </a:p>
        </p:txBody>
      </p:sp>
      <p:pic>
        <p:nvPicPr>
          <p:cNvPr id="48" name="Picture 13" descr="\\101-1-SR0029\sialuch\539\ПСР-2018\Образец в НИОКР\ТИГРИС 2018\Фото сотрудников\Костя.К_In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81371" y="5396100"/>
            <a:ext cx="1367079" cy="1858354"/>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a:extLst>
              <a:ext uri="{FF2B5EF4-FFF2-40B4-BE49-F238E27FC236}">
                <a16:creationId xmlns="" xmlns:a16="http://schemas.microsoft.com/office/drawing/2014/main" id="{923E5C66-1CCD-4DB7-B1C1-DAF62F63796D}"/>
              </a:ext>
            </a:extLst>
          </p:cNvPr>
          <p:cNvSpPr/>
          <p:nvPr/>
        </p:nvSpPr>
        <p:spPr>
          <a:xfrm>
            <a:off x="6544816" y="7292876"/>
            <a:ext cx="5637389" cy="2308324"/>
          </a:xfrm>
          <a:prstGeom prst="rect">
            <a:avLst/>
          </a:prstGeom>
          <a:noFill/>
          <a:ln>
            <a:noFill/>
          </a:ln>
        </p:spPr>
        <p:txBody>
          <a:bodyPr wrap="square">
            <a:spAutoFit/>
          </a:bodyPr>
          <a:lstStyle/>
          <a:p>
            <a:r>
              <a:rPr lang="ru-RU" sz="1600" i="1" dirty="0" smtClean="0">
                <a:latin typeface="Arial" panose="020B0604020202020204" pitchFamily="34" charset="0"/>
                <a:cs typeface="Arial" panose="020B0604020202020204" pitchFamily="34" charset="0"/>
              </a:rPr>
              <a:t>«Визуализация в проекте позволила проще и быстрее обрабатывать информацию и принимать более качественные решения»</a:t>
            </a:r>
          </a:p>
          <a:p>
            <a:r>
              <a:rPr lang="ru-RU" sz="1600" i="1" dirty="0" smtClean="0">
                <a:latin typeface="Arial" panose="020B0604020202020204" pitchFamily="34" charset="0"/>
                <a:cs typeface="Arial" panose="020B0604020202020204" pitchFamily="34" charset="0"/>
              </a:rPr>
              <a:t>Помощник ГД по развитию ПСР Бойцов И.Л.</a:t>
            </a:r>
          </a:p>
          <a:p>
            <a:endParaRPr lang="ru-RU" sz="1600" i="1" dirty="0">
              <a:latin typeface="Arial" panose="020B0604020202020204" pitchFamily="34" charset="0"/>
              <a:cs typeface="Arial" panose="020B0604020202020204" pitchFamily="34" charset="0"/>
            </a:endParaRPr>
          </a:p>
          <a:p>
            <a:r>
              <a:rPr lang="ru-RU" sz="1600" i="1" dirty="0" smtClean="0">
                <a:latin typeface="Arial" panose="020B0604020202020204" pitchFamily="34" charset="0"/>
                <a:cs typeface="Arial" panose="020B0604020202020204" pitchFamily="34" charset="0"/>
              </a:rPr>
              <a:t>«В рамках проекта удалось организовать контроль очередности процессов и связать между собой все уровни планирования»</a:t>
            </a:r>
          </a:p>
          <a:p>
            <a:r>
              <a:rPr lang="ru-RU" sz="1600" i="1" dirty="0" smtClean="0">
                <a:latin typeface="Arial" panose="020B0604020202020204" pitchFamily="34" charset="0"/>
                <a:cs typeface="Arial" panose="020B0604020202020204" pitchFamily="34" charset="0"/>
              </a:rPr>
              <a:t>Начальник лаборатории Яшин М.С.</a:t>
            </a:r>
          </a:p>
        </p:txBody>
      </p:sp>
    </p:spTree>
    <p:extLst>
      <p:ext uri="{BB962C8B-B14F-4D97-AF65-F5344CB8AC3E}">
        <p14:creationId xmlns:p14="http://schemas.microsoft.com/office/powerpoint/2010/main" val="17187436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1468</Words>
  <Application>Microsoft Office PowerPoint</Application>
  <PresentationFormat>A3 (297x420 мм)</PresentationFormat>
  <Paragraphs>208</Paragraphs>
  <Slides>10</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Tahoma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ITT</dc:creator>
  <cp:lastModifiedBy>Tigra Tigra</cp:lastModifiedBy>
  <cp:revision>154</cp:revision>
  <cp:lastPrinted>2019-02-25T12:05:16Z</cp:lastPrinted>
  <dcterms:created xsi:type="dcterms:W3CDTF">2019-02-14T17:46:34Z</dcterms:created>
  <dcterms:modified xsi:type="dcterms:W3CDTF">2019-03-04T06:42:09Z</dcterms:modified>
</cp:coreProperties>
</file>