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3" r:id="rId2"/>
    <p:sldId id="279" r:id="rId3"/>
    <p:sldId id="274" r:id="rId4"/>
    <p:sldId id="277" r:id="rId5"/>
    <p:sldId id="267" r:id="rId6"/>
    <p:sldId id="275" r:id="rId7"/>
    <p:sldId id="270" r:id="rId8"/>
    <p:sldId id="278" r:id="rId9"/>
    <p:sldId id="266" r:id="rId10"/>
    <p:sldId id="271" r:id="rId11"/>
    <p:sldId id="272" r:id="rId12"/>
    <p:sldId id="282" r:id="rId13"/>
    <p:sldId id="283" r:id="rId14"/>
    <p:sldId id="280" r:id="rId15"/>
    <p:sldId id="281" r:id="rId16"/>
    <p:sldId id="284" r:id="rId17"/>
    <p:sldId id="285" r:id="rId18"/>
    <p:sldId id="288" r:id="rId19"/>
    <p:sldId id="273" r:id="rId20"/>
    <p:sldId id="286" r:id="rId21"/>
    <p:sldId id="287" r:id="rId22"/>
    <p:sldId id="289" r:id="rId23"/>
    <p:sldId id="290" r:id="rId24"/>
    <p:sldId id="291" r:id="rId2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9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6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D26EF-58BB-48B7-9797-11079F9FDED5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4DFAF-FD63-4FE0-B6A7-E1B22E426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98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9E517-9C17-4E63-913E-F0588B8C0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2C6264-AD63-414D-9017-D4EADA01A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B8399F-ADCC-4488-B523-FB39C9D0A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CFD5-B86F-4611-93E1-D4115EB25A8B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C9145-B31F-4849-899E-A617CE94F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573252-8710-436F-AED4-5068D6D0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A8F44-1BEF-4B0B-9A5D-4E1BFB0DC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50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89BEC-F0B7-4BF7-85FC-84918B8BF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660A07-6EC3-4E53-BC3B-F4316B6E3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184D0C-77C3-4D89-92D4-0570C1A15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CFD5-B86F-4611-93E1-D4115EB25A8B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F09562-FA77-40BA-9F11-160FABF96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BDF8D1-EB54-4F01-82D9-6FB30F3CB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A8F44-1BEF-4B0B-9A5D-4E1BFB0DC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83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91781E7-F06B-44AA-A8FF-52DCB1593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CF14A4-CD83-4572-81A4-413F02518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A9059F-8C16-4581-BE51-E69E55C26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CFD5-B86F-4611-93E1-D4115EB25A8B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D87B35-92A7-42F4-B7C9-8BC610254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E16896-0CD6-49CF-90E1-E92E874B7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A8F44-1BEF-4B0B-9A5D-4E1BFB0DC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6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B219A-7CBF-4AC8-89F6-9790D710F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26B35B-99BE-4DF5-BFA2-E86D11EF5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880546-5A26-4A66-80F8-A9072C1EA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CFD5-B86F-4611-93E1-D4115EB25A8B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1FBD32-7237-4696-B09F-1DD6626E8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D0A50C-00F7-47A3-AC78-0C80932BA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A8F44-1BEF-4B0B-9A5D-4E1BFB0DC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6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99B50-0758-4BD0-9993-AD50CDEFA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E60659-6F4B-477E-A6FF-F47A59822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BAE4F2-569D-456A-8925-61CB48EB6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CFD5-B86F-4611-93E1-D4115EB25A8B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227922-DE13-4E31-9570-C63800B9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0B61B-0468-4194-895D-2DCDBCD5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A8F44-1BEF-4B0B-9A5D-4E1BFB0DC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40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623EA-E407-4372-8886-FA92BDC47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2AB920-4590-408C-B8A7-3E4A79CD6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9104DA-0C28-42A3-AED9-38D50691B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91BBC6-49C7-4FDA-9572-91550DD26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CFD5-B86F-4611-93E1-D4115EB25A8B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B7AEE9-3702-4C4D-BCE9-DBB9A3FF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3AB8DE-9F69-4BAA-8E1D-DE3C4007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A8F44-1BEF-4B0B-9A5D-4E1BFB0DC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948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4F14B-6F23-4717-A07E-41DC1938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369E75-4080-4734-9A45-A100E0489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A750BE-3A57-4E55-9756-4CCC8FECC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7B4DFEC-5C79-4AD9-A394-2A6BB8B714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3ED4C2-09EC-4E5E-9F5A-98B2750BCE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2607C6-B710-4F04-9E45-DD3F08A94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CFD5-B86F-4611-93E1-D4115EB25A8B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C7BAD7-4F2F-4FC4-B10F-97ADF86CA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1B97C61-1AFA-42DA-8931-85600C2C1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A8F44-1BEF-4B0B-9A5D-4E1BFB0DC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22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E5782-C2BD-45CB-88EC-50B5E22EC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1BA814-05BE-4E5A-B987-5522DF8E2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CFD5-B86F-4611-93E1-D4115EB25A8B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149798-A5E8-42FF-8EFF-006B089A1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EA1941-248D-4A18-8996-FA815A3C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A8F44-1BEF-4B0B-9A5D-4E1BFB0DC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15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523D6F-BFB2-420F-94FF-5D68FCF13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CFD5-B86F-4611-93E1-D4115EB25A8B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8CC078-72D0-43E8-9679-84A3DE99B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56A1DA-7157-43D4-A9A9-7F9D35B2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A8F44-1BEF-4B0B-9A5D-4E1BFB0DC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10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2B5DF-2089-45CF-A0F5-03392B88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E57D67-4B57-4212-A9A3-90E069F08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C6C481-3B20-49FF-A87C-43C5E9018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7BCF51-8852-48B9-BEE4-B2882251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CFD5-B86F-4611-93E1-D4115EB25A8B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959296-7D07-4F20-BEEC-AE49A23E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8F54A4-392D-4C7E-8955-47900C279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A8F44-1BEF-4B0B-9A5D-4E1BFB0DC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08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701D7-1598-4C95-9F59-8C4647161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7E9CE97-C744-42AB-B131-18F9A227A8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A7B461-B3DD-40C8-9FDB-5B994CA23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C16F23-E00D-49AB-869A-132D2B85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CFD5-B86F-4611-93E1-D4115EB25A8B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652FEE-DBFA-4882-9F77-4D43B1FBA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5718A4-8E47-41BB-8C7B-2C3B5310A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A8F44-1BEF-4B0B-9A5D-4E1BFB0DC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5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41AB8-B052-4512-AF5D-20240848A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5549E5-6858-4E1C-B3D6-D1268B18D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523BFF-A39A-428F-8C05-FAF175B99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1CFD5-B86F-4611-93E1-D4115EB25A8B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0029A5-CE30-41AE-8B00-B38129FCE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AE146D-D2A8-49E9-B3B5-B84C9A4C1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A8F44-1BEF-4B0B-9A5D-4E1BFB0DC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0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5.jp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11" Type="http://schemas.openxmlformats.org/officeDocument/2006/relationships/image" Target="../media/image27.wmf"/><Relationship Id="rId5" Type="http://schemas.openxmlformats.org/officeDocument/2006/relationships/image" Target="../media/image3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.png"/><Relationship Id="rId7" Type="http://schemas.openxmlformats.org/officeDocument/2006/relationships/image" Target="../media/image4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.jpeg"/><Relationship Id="rId9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1.png"/><Relationship Id="rId7" Type="http://schemas.openxmlformats.org/officeDocument/2006/relationships/image" Target="../media/image4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45.jpeg"/><Relationship Id="rId4" Type="http://schemas.openxmlformats.org/officeDocument/2006/relationships/image" Target="../media/image3.jpeg"/><Relationship Id="rId9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1.png"/><Relationship Id="rId7" Type="http://schemas.openxmlformats.org/officeDocument/2006/relationships/image" Target="../media/image5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1.png"/><Relationship Id="rId7" Type="http://schemas.openxmlformats.org/officeDocument/2006/relationships/image" Target="../media/image5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3.jpeg"/><Relationship Id="rId9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gif"/><Relationship Id="rId12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jpeg"/><Relationship Id="rId4" Type="http://schemas.openxmlformats.org/officeDocument/2006/relationships/image" Target="../media/image3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A048F6-3BFD-4B0E-AB4A-9E7EEBBEFF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00" y="177667"/>
            <a:ext cx="1865493" cy="84887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6CD59B-593C-4725-8DB7-0624773283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31" y="0"/>
            <a:ext cx="210068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6CF2EF-2DCB-4151-B09A-AC2B1CEBFC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564" y="177667"/>
            <a:ext cx="1168360" cy="84887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025B68E-F7FF-44E7-9F38-3DFDE15856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044" t="61553"/>
          <a:stretch/>
        </p:blipFill>
        <p:spPr>
          <a:xfrm>
            <a:off x="5167085" y="3640442"/>
            <a:ext cx="7024915" cy="3217558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BBEDF4-2B72-42E6-8BEF-93538736A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5004" y="1435102"/>
            <a:ext cx="10066496" cy="273546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ОТЧЕТНАЯ ПРЕЗЕНТАЦИЯ</a:t>
            </a:r>
          </a:p>
          <a:p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 ПО ИЗМЕНЕНИЮ ПОРЯДКА ПРОХОДА ЛЮДЕЙ ЧЕРЕЗ КПП ГКЗ (ГОРОДСКОЙ КОНТРОЛИРУЕМОЙ ЗОНЫ) И ОХРАНЯЕМОЙ ЗОНЫ                                      ПРЕДПРИЯТИЯ 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соблюдения санитарно-противоэпидемиологического режима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76449" y="5064555"/>
            <a:ext cx="3979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реализации 15.04 – 07.05.2020</a:t>
            </a:r>
          </a:p>
        </p:txBody>
      </p:sp>
    </p:spTree>
    <p:extLst>
      <p:ext uri="{BB962C8B-B14F-4D97-AF65-F5344CB8AC3E}">
        <p14:creationId xmlns:p14="http://schemas.microsoft.com/office/powerpoint/2010/main" val="1741584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6CD59B-593C-4725-8DB7-062477328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25401" y="213175"/>
            <a:ext cx="1143000" cy="121684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C29C9-1F7E-4EC9-BDA1-E4F613B20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4400" y="178245"/>
            <a:ext cx="8559800" cy="78695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ОБЯЗАННОСТИ МЕДИЦИНСКОГО РАБОТНИКА ПРИ ВЫЯВЛЕНИИ ПОВЫШЕННОЙ ТЕМПЕРАТУРЫ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A048F6-3BFD-4B0E-AB4A-9E7EEBBEF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" y="181418"/>
            <a:ext cx="1865493" cy="8488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6CF2EF-2DCB-4151-B09A-AC2B1CEBFC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61" y="181417"/>
            <a:ext cx="1168360" cy="84887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95943" y="1153886"/>
            <a:ext cx="11767468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8857" y="5747656"/>
            <a:ext cx="1191986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8AF9B97-660A-4C59-A871-D11221BD50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8" y="2231590"/>
            <a:ext cx="5114477" cy="351039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8588125-D037-4E4F-BB15-E1D4202057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29" y="1985235"/>
            <a:ext cx="4939491" cy="3490466"/>
          </a:xfrm>
          <a:prstGeom prst="rect">
            <a:avLst/>
          </a:prstGeom>
        </p:spPr>
      </p:pic>
      <p:pic>
        <p:nvPicPr>
          <p:cNvPr id="12" name="Picture 2" descr="G:\Право на здоровье\Картинки\SmartSelect_20200210-141657_Galler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041" y="1117897"/>
            <a:ext cx="1563195" cy="43121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Нашивка 22"/>
          <p:cNvSpPr/>
          <p:nvPr/>
        </p:nvSpPr>
        <p:spPr>
          <a:xfrm flipH="1">
            <a:off x="5061559" y="3091180"/>
            <a:ext cx="278035" cy="551110"/>
          </a:xfrm>
          <a:prstGeom prst="chevr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5" y="2030930"/>
            <a:ext cx="4774447" cy="3399076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ашивка 24"/>
          <p:cNvSpPr/>
          <p:nvPr/>
        </p:nvSpPr>
        <p:spPr>
          <a:xfrm>
            <a:off x="6954721" y="3155826"/>
            <a:ext cx="245691" cy="551110"/>
          </a:xfrm>
          <a:prstGeom prst="chevr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57396" y="1099668"/>
            <a:ext cx="3380461" cy="523220"/>
            <a:chOff x="157395" y="1188568"/>
            <a:chExt cx="3380461" cy="52322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57395" y="1270469"/>
              <a:ext cx="3380461" cy="37451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01135" y="1318062"/>
              <a:ext cx="293672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ИЗМЕРЕНИЕ ТЕМПЕРАТУРЫ</a:t>
              </a:r>
              <a:endPara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57395" y="1188568"/>
              <a:ext cx="458426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615777" y="1518935"/>
            <a:ext cx="3358695" cy="523220"/>
            <a:chOff x="179161" y="1659033"/>
            <a:chExt cx="3358695" cy="52322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79161" y="1734086"/>
              <a:ext cx="3358695" cy="37451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01133" y="1779056"/>
              <a:ext cx="262103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ЗАПОЛНЕНИЕ ЧЕК - ЛИСТА</a:t>
              </a:r>
              <a:endPara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84472" y="1659033"/>
              <a:ext cx="458426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8569319" y="1099074"/>
            <a:ext cx="3992785" cy="523220"/>
            <a:chOff x="-125641" y="1188568"/>
            <a:chExt cx="3992785" cy="523220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-103864" y="1270469"/>
              <a:ext cx="3499807" cy="37451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20126" y="1318062"/>
              <a:ext cx="364701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ВЫДАЧА АЛГОРИТМА ДЕЙСТВИЙ</a:t>
              </a:r>
              <a:endPara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-125641" y="1188568"/>
              <a:ext cx="458426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319968" y="1507710"/>
            <a:ext cx="3540393" cy="523220"/>
            <a:chOff x="157395" y="1188568"/>
            <a:chExt cx="3064773" cy="523220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157395" y="1270469"/>
              <a:ext cx="2672891" cy="37451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601136" y="1307176"/>
              <a:ext cx="262103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СООБЩЕНИЕ В ЕДДС</a:t>
              </a:r>
              <a:endPara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57395" y="1188568"/>
              <a:ext cx="458426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57396" y="5427396"/>
            <a:ext cx="11933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период 25.04 – 06.05.2020 на КПП ГКЗ выявлено 29 чел. с повышенной температурой! 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26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929750" y="1206210"/>
            <a:ext cx="6123709" cy="75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6308" y="1198272"/>
            <a:ext cx="5433378" cy="75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6CD59B-593C-4725-8DB7-062477328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6287" y="202288"/>
            <a:ext cx="1143000" cy="121684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C29C9-1F7E-4EC9-BDA1-E4F613B20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4400" y="0"/>
            <a:ext cx="8559800" cy="1153885"/>
          </a:xfrm>
        </p:spPr>
        <p:txBody>
          <a:bodyPr anchor="ctr"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РАЗРАБОТАННЫЕ ДОКУМЕНТЫ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A048F6-3BFD-4B0E-AB4A-9E7EEBBEFF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" y="181418"/>
            <a:ext cx="1865493" cy="8488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6CF2EF-2DCB-4151-B09A-AC2B1CEBFC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61" y="181417"/>
            <a:ext cx="1168360" cy="84887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95943" y="1164772"/>
            <a:ext cx="11767468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8857" y="5747656"/>
            <a:ext cx="1191986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929750" y="1176623"/>
            <a:ext cx="612370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генерального директора предприятия «О введении порядка прохождения через КПП охраняемой зоны предприятия, въезда на автотранспорте через КПП №1, 8 ГКЗ, прохода и проезда через КПП №4 от 07.05.2020 №71-П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653" y="2102941"/>
            <a:ext cx="2547452" cy="36120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387296"/>
              </p:ext>
            </p:extLst>
          </p:nvPr>
        </p:nvGraphicFramePr>
        <p:xfrm>
          <a:off x="3143678" y="2072939"/>
          <a:ext cx="2417763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Объект упаковщика для оболочки" showAsIcon="1" r:id="rId7" imgW="2418120" imgH="522000" progId="Package">
                  <p:embed/>
                </p:oleObj>
              </mc:Choice>
              <mc:Fallback>
                <p:oleObj name="Объект упаковщика для оболочки" showAsIcon="1" r:id="rId7" imgW="2418120" imgH="5220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43678" y="2072939"/>
                        <a:ext cx="2417763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9" y="2072939"/>
            <a:ext cx="2730155" cy="36529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83031" y="1225036"/>
            <a:ext cx="511628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Совместное решение о введение дополнительных мер по защите населения от новой </a:t>
            </a:r>
            <a:r>
              <a:rPr lang="ru-RU" sz="13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инфекции от 22.04.2020 №103-01-70/603</a:t>
            </a: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86874"/>
              </p:ext>
            </p:extLst>
          </p:nvPr>
        </p:nvGraphicFramePr>
        <p:xfrm>
          <a:off x="9632259" y="2098377"/>
          <a:ext cx="129698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Объект упаковщика для оболочки" showAsIcon="1" r:id="rId10" imgW="1296720" imgH="522000" progId="Package">
                  <p:embed/>
                </p:oleObj>
              </mc:Choice>
              <mc:Fallback>
                <p:oleObj name="Объект упаковщика для оболочки" showAsIcon="1" r:id="rId10" imgW="1296720" imgH="5220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632259" y="2098377"/>
                        <a:ext cx="1296988" cy="52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6867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343409" y="1266798"/>
            <a:ext cx="3516086" cy="3747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6CD59B-593C-4725-8DB7-062477328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4515" y="213175"/>
            <a:ext cx="1143000" cy="121684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A048F6-3BFD-4B0E-AB4A-9E7EEBBEF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" y="181418"/>
            <a:ext cx="1865493" cy="8488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6CF2EF-2DCB-4151-B09A-AC2B1CEBFC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61" y="181417"/>
            <a:ext cx="1168360" cy="84887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95943" y="1153886"/>
            <a:ext cx="11767468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8857" y="5747656"/>
            <a:ext cx="1191986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104942" y="1254932"/>
            <a:ext cx="599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НАДВЕРНЫЕ УКАЗАТЕЛИ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2857C07-E795-47F8-B1D0-F0771A707D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824" y="1917366"/>
            <a:ext cx="5585587" cy="37399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E4F5A9D-B407-410F-B74D-E6357CBB84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93" y="1938903"/>
            <a:ext cx="4890407" cy="3739917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7FAC29C9-1F7E-4EC9-BDA1-E4F613B20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59" y="496993"/>
            <a:ext cx="11919862" cy="44643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ПРИЛОЖЕНИЯ</a:t>
            </a:r>
          </a:p>
        </p:txBody>
      </p:sp>
    </p:spTree>
    <p:extLst>
      <p:ext uri="{BB962C8B-B14F-4D97-AF65-F5344CB8AC3E}">
        <p14:creationId xmlns:p14="http://schemas.microsoft.com/office/powerpoint/2010/main" val="595071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6CD59B-593C-4725-8DB7-062477328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4515" y="213175"/>
            <a:ext cx="1143000" cy="121684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C29C9-1F7E-4EC9-BDA1-E4F613B20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59" y="496993"/>
            <a:ext cx="11919862" cy="44643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A048F6-3BFD-4B0E-AB4A-9E7EEBBEF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" y="181418"/>
            <a:ext cx="1865493" cy="8488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6CF2EF-2DCB-4151-B09A-AC2B1CEBFC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61" y="181417"/>
            <a:ext cx="1168360" cy="84887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95943" y="1153886"/>
            <a:ext cx="11767468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8857" y="5747656"/>
            <a:ext cx="1191986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3061398" y="1331134"/>
            <a:ext cx="5998246" cy="707886"/>
            <a:chOff x="3061398" y="1331134"/>
            <a:chExt cx="5998246" cy="70788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267207" y="1332114"/>
              <a:ext cx="3516086" cy="3747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061398" y="1331134"/>
              <a:ext cx="599824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НАДВЕРНЫЕ УКАЗАТЕЛИ</a:t>
              </a:r>
              <a:endPara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FE1BC21-9526-4CB0-95D3-24B008476B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3" y="1955053"/>
            <a:ext cx="4984867" cy="332261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24301CF-F0E0-4346-94BE-8768CB0648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156" y="1926478"/>
            <a:ext cx="3282144" cy="326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06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6CD59B-593C-4725-8DB7-062477328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4515" y="213175"/>
            <a:ext cx="1143000" cy="121684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A048F6-3BFD-4B0E-AB4A-9E7EEBBEF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" y="181418"/>
            <a:ext cx="1865493" cy="8488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6CF2EF-2DCB-4151-B09A-AC2B1CEBFC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61" y="181417"/>
            <a:ext cx="1168360" cy="84887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95943" y="1153886"/>
            <a:ext cx="11767468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8857" y="5747656"/>
            <a:ext cx="1191986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4DC6858-D1C8-4F47-957F-8F3428BDBB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0" y="1762576"/>
            <a:ext cx="2847973" cy="3914458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7FAC29C9-1F7E-4EC9-BDA1-E4F613B20655}"/>
              </a:ext>
            </a:extLst>
          </p:cNvPr>
          <p:cNvSpPr txBox="1">
            <a:spLocks/>
          </p:cNvSpPr>
          <p:nvPr/>
        </p:nvSpPr>
        <p:spPr>
          <a:xfrm>
            <a:off x="108859" y="496993"/>
            <a:ext cx="11919862" cy="4464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ПРИЛОЖЕНИЯ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072284" y="1254932"/>
            <a:ext cx="5998246" cy="707886"/>
            <a:chOff x="3061398" y="1298476"/>
            <a:chExt cx="5998246" cy="70788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842657" y="1332114"/>
              <a:ext cx="4419600" cy="3747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061398" y="1298476"/>
              <a:ext cx="599824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ПРАВИЛА ПРОХОДА ЧЕРЕЗ КПП</a:t>
              </a:r>
              <a:endPara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9265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439649" y="1211036"/>
            <a:ext cx="5428501" cy="8066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3004" y="1232808"/>
            <a:ext cx="5428501" cy="7740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6CD59B-593C-4725-8DB7-062477328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4515" y="213175"/>
            <a:ext cx="1143000" cy="121684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A048F6-3BFD-4B0E-AB4A-9E7EEBBEF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" y="181418"/>
            <a:ext cx="1865493" cy="8488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6CF2EF-2DCB-4151-B09A-AC2B1CEBFC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61" y="181417"/>
            <a:ext cx="1168360" cy="84887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95943" y="1153886"/>
            <a:ext cx="11767468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8857" y="5747656"/>
            <a:ext cx="1191986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86AF2F-F9F1-4EBC-B39D-3925495C3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2050362"/>
            <a:ext cx="5425562" cy="36265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85C8FD-BDE5-47F8-9209-A34EC354B8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89" y="2050362"/>
            <a:ext cx="5418361" cy="362308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3004" y="1211036"/>
            <a:ext cx="54970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действий жителя ГО «Город Лесной» при выявлении у него повышенной температуры на  территории КПП ГКЗ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49789" y="1117147"/>
            <a:ext cx="54970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действий работника                                                     предприятия при выявлении у него повышенной температуры на КПП охраняемой зоны предприятия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7FAC29C9-1F7E-4EC9-BDA1-E4F613B20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59" y="496993"/>
            <a:ext cx="11919862" cy="44643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ПРИЛОЖЕНИЯ</a:t>
            </a:r>
          </a:p>
        </p:txBody>
      </p:sp>
    </p:spTree>
    <p:extLst>
      <p:ext uri="{BB962C8B-B14F-4D97-AF65-F5344CB8AC3E}">
        <p14:creationId xmlns:p14="http://schemas.microsoft.com/office/powerpoint/2010/main" val="821537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288979" y="1332114"/>
            <a:ext cx="3516086" cy="3747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6CD59B-593C-4725-8DB7-062477328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4515" y="213175"/>
            <a:ext cx="1143000" cy="121684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A048F6-3BFD-4B0E-AB4A-9E7EEBBEF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" y="181418"/>
            <a:ext cx="1865493" cy="8488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6CF2EF-2DCB-4151-B09A-AC2B1CEBFC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61" y="181417"/>
            <a:ext cx="1168360" cy="84887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95943" y="1153886"/>
            <a:ext cx="11767468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8857" y="5747656"/>
            <a:ext cx="1191986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0E600BC-4B60-4A38-91E3-5B8E113219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8" y="1924405"/>
            <a:ext cx="4911702" cy="32850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FE2BC7F-0D97-468B-9AEA-44942F66BE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104" y="2254456"/>
            <a:ext cx="5674247" cy="2527094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7FAC29C9-1F7E-4EC9-BDA1-E4F613B20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59" y="496993"/>
            <a:ext cx="11919862" cy="44643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061398" y="1331134"/>
            <a:ext cx="599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НАДВЕРНЫЕ УКАЗАТЕЛИ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84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34043" y="1677759"/>
            <a:ext cx="5957207" cy="40375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477000" y="1695450"/>
            <a:ext cx="5706537" cy="40375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6CD59B-593C-4725-8DB7-062477328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4515" y="213175"/>
            <a:ext cx="1143000" cy="121684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A048F6-3BFD-4B0E-AB4A-9E7EEBBEF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" y="181418"/>
            <a:ext cx="1865493" cy="8488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6CF2EF-2DCB-4151-B09A-AC2B1CEBFC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61" y="181417"/>
            <a:ext cx="1168360" cy="84887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95943" y="1153886"/>
            <a:ext cx="11767468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8857" y="5747656"/>
            <a:ext cx="1191986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34043" y="1226357"/>
            <a:ext cx="11729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ВИЗУАЛИЗИРОВАНЫ И ИЗМЕНЕНЫ  </a:t>
            </a:r>
            <a:r>
              <a:rPr lang="ru-RU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НА КПП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8D97F53-75C5-473A-BF79-C96B5D71A6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9" y="1850285"/>
            <a:ext cx="1954670" cy="1378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994CE8A-9A06-4B30-9A13-4BD40468E3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5" t="7918" r="10564" b="8405"/>
          <a:stretch/>
        </p:blipFill>
        <p:spPr>
          <a:xfrm>
            <a:off x="4239877" y="1938652"/>
            <a:ext cx="1275098" cy="130194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61F509B-9AA8-496A-952C-4C511F9954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209" y="3760520"/>
            <a:ext cx="1193159" cy="16975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FE26320-0B37-4722-8E07-71CBBFF2FF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980" y="1792823"/>
            <a:ext cx="1198388" cy="16975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67A6DB8-DD96-4163-884C-54CAA812DE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50" y="2922857"/>
            <a:ext cx="2238771" cy="1582712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2981325" y="2356024"/>
            <a:ext cx="487027" cy="36721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8801004" y="3530607"/>
            <a:ext cx="487027" cy="36721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54AD90C-34BC-4AB2-BA3B-666E66A18F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913" y="4028013"/>
            <a:ext cx="2238773" cy="1582712"/>
          </a:xfrm>
          <a:prstGeom prst="rect">
            <a:avLst/>
          </a:prstGeom>
        </p:spPr>
      </p:pic>
      <p:pic>
        <p:nvPicPr>
          <p:cNvPr id="1026" name="Picture 2" descr="G:\20200507_14273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29" y="4079746"/>
            <a:ext cx="1972328" cy="147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трелка вправо 24"/>
          <p:cNvSpPr/>
          <p:nvPr/>
        </p:nvSpPr>
        <p:spPr>
          <a:xfrm>
            <a:off x="2929563" y="4505569"/>
            <a:ext cx="487027" cy="36721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7FAC29C9-1F7E-4EC9-BDA1-E4F613B20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59" y="496993"/>
            <a:ext cx="11919862" cy="44643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ПРИЛОЖЕНИЯ</a:t>
            </a:r>
          </a:p>
        </p:txBody>
      </p:sp>
    </p:spTree>
    <p:extLst>
      <p:ext uri="{BB962C8B-B14F-4D97-AF65-F5344CB8AC3E}">
        <p14:creationId xmlns:p14="http://schemas.microsoft.com/office/powerpoint/2010/main" val="2595030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520701" y="1153886"/>
            <a:ext cx="11188700" cy="40785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6CD59B-593C-4725-8DB7-062477328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6287" y="213175"/>
            <a:ext cx="1143000" cy="121684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C29C9-1F7E-4EC9-BDA1-E4F613B20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4400" y="265333"/>
            <a:ext cx="8559800" cy="78695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И НАВИГАЦИОННЫЕ МАТЕРИАЛЫ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A048F6-3BFD-4B0E-AB4A-9E7EEBBEF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" y="181418"/>
            <a:ext cx="1865493" cy="8488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6CF2EF-2DCB-4151-B09A-AC2B1CEBFC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61" y="181417"/>
            <a:ext cx="1168360" cy="84887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95943" y="1153886"/>
            <a:ext cx="11767468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8857" y="5747656"/>
            <a:ext cx="1191986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20701" y="5232400"/>
            <a:ext cx="11188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1041603" y="1968500"/>
            <a:ext cx="2434775" cy="3263900"/>
            <a:chOff x="1041603" y="1968500"/>
            <a:chExt cx="2434774" cy="326390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041603" y="1968500"/>
              <a:ext cx="2434774" cy="3263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270000" y="2197100"/>
              <a:ext cx="1981200" cy="3035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391395" y="3691352"/>
              <a:ext cx="181796" cy="330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0E600BC-4B60-4A38-91E3-5B8E11321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101" y="2336800"/>
              <a:ext cx="1892384" cy="1265652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634391" y="1970502"/>
            <a:ext cx="2434775" cy="3263900"/>
            <a:chOff x="1041603" y="1968500"/>
            <a:chExt cx="2434774" cy="326390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041603" y="1968500"/>
              <a:ext cx="2434774" cy="3263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270000" y="2197100"/>
              <a:ext cx="1981200" cy="3035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391395" y="3691352"/>
              <a:ext cx="181796" cy="330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FE2BC7F-0D97-468B-9AEA-44942F66BE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927" y="2657681"/>
            <a:ext cx="1834923" cy="81720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67A6DB8-DD96-4163-884C-54CAA812DE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35" y="2938191"/>
            <a:ext cx="1846084" cy="13051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286AF2F-F9F1-4EBC-B39D-3925495C3F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919" y="1370723"/>
            <a:ext cx="1952523" cy="1305099"/>
          </a:xfrm>
          <a:prstGeom prst="rect">
            <a:avLst/>
          </a:prstGeom>
        </p:spPr>
      </p:pic>
      <p:pic>
        <p:nvPicPr>
          <p:cNvPr id="1026" name="Picture 2" descr="\\ecp-file\shared\085\085-Документы отдела\ПСР\Временная\Лусинэ\для Кати\Картинки для презентации\Разрешение на сумки А4_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298" y="2919923"/>
            <a:ext cx="1830615" cy="129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42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52401" y="1141186"/>
            <a:ext cx="11876321" cy="40785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6CD59B-593C-4725-8DB7-062477328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6287" y="213175"/>
            <a:ext cx="1143000" cy="121684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C29C9-1F7E-4EC9-BDA1-E4F613B20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4400" y="265333"/>
            <a:ext cx="8559800" cy="78695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И НАВИГАЦИОННЫЕ МАТЕРИАЛЫ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A048F6-3BFD-4B0E-AB4A-9E7EEBBEF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" y="181418"/>
            <a:ext cx="1865493" cy="8488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6CF2EF-2DCB-4151-B09A-AC2B1CEBFC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61" y="181417"/>
            <a:ext cx="1168360" cy="84887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95943" y="1153886"/>
            <a:ext cx="11767468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8857" y="5747656"/>
            <a:ext cx="1191986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95943" y="5232400"/>
            <a:ext cx="1183277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55803" y="1968500"/>
            <a:ext cx="2434775" cy="3263900"/>
            <a:chOff x="1028903" y="1968500"/>
            <a:chExt cx="2434774" cy="326390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028903" y="1968500"/>
              <a:ext cx="2434774" cy="3263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247900" y="2197100"/>
              <a:ext cx="952500" cy="3035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295400" y="2197100"/>
              <a:ext cx="952500" cy="3035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2857C07-E795-47F8-B1D0-F0771A707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3051" y="3017444"/>
              <a:ext cx="717198" cy="480211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72857C07-E795-47F8-B1D0-F0771A707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5551" y="3017444"/>
              <a:ext cx="717198" cy="480211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2088080" y="3614151"/>
              <a:ext cx="313757" cy="330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394526" y="1968500"/>
            <a:ext cx="2434775" cy="3263900"/>
            <a:chOff x="4931226" y="1968500"/>
            <a:chExt cx="2434774" cy="32639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931226" y="1968500"/>
              <a:ext cx="2434774" cy="3263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206087" y="2197100"/>
              <a:ext cx="952500" cy="3035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157689" y="2197100"/>
              <a:ext cx="952500" cy="3035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24301CF-F0E0-4346-94BE-8768CB064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5256" y="2904013"/>
              <a:ext cx="699944" cy="696417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124301CF-F0E0-4346-94BE-8768CB064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967" y="2917734"/>
              <a:ext cx="699944" cy="696417"/>
            </a:xfrm>
            <a:prstGeom prst="rect">
              <a:avLst/>
            </a:prstGeom>
          </p:spPr>
        </p:pic>
        <p:sp>
          <p:nvSpPr>
            <p:cNvPr id="36" name="Прямоугольник 35"/>
            <p:cNvSpPr/>
            <p:nvPr/>
          </p:nvSpPr>
          <p:spPr>
            <a:xfrm>
              <a:off x="6006496" y="3684001"/>
              <a:ext cx="313757" cy="330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395305" y="1968500"/>
            <a:ext cx="2434775" cy="3263900"/>
            <a:chOff x="8798404" y="1968500"/>
            <a:chExt cx="2434774" cy="326390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798404" y="1968500"/>
              <a:ext cx="2434774" cy="3263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015791" y="2197100"/>
              <a:ext cx="952500" cy="3035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063291" y="2197100"/>
              <a:ext cx="952500" cy="3035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E4F5A9D-B407-410F-B74D-E6357CBB8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0741" y="3042844"/>
              <a:ext cx="735647" cy="492191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8E4F5A9D-B407-410F-B74D-E6357CBB8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5578" y="3042844"/>
              <a:ext cx="735647" cy="492191"/>
            </a:xfrm>
            <a:prstGeom prst="rect">
              <a:avLst/>
            </a:prstGeom>
          </p:spPr>
        </p:pic>
        <p:sp>
          <p:nvSpPr>
            <p:cNvPr id="37" name="Прямоугольник 36"/>
            <p:cNvSpPr/>
            <p:nvPr/>
          </p:nvSpPr>
          <p:spPr>
            <a:xfrm>
              <a:off x="9853272" y="3627852"/>
              <a:ext cx="313757" cy="330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404426" y="1955800"/>
            <a:ext cx="2434775" cy="3263900"/>
            <a:chOff x="4931226" y="1968500"/>
            <a:chExt cx="2434774" cy="326390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4931226" y="1968500"/>
              <a:ext cx="2434774" cy="3263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206087" y="2197100"/>
              <a:ext cx="952500" cy="3035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6157689" y="2197100"/>
              <a:ext cx="952500" cy="3035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995610" y="3684001"/>
              <a:ext cx="313757" cy="330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FE1BC21-9526-4CB0-95D3-24B008476B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776" y="2975057"/>
            <a:ext cx="789523" cy="52625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FE1BC21-9526-4CB0-95D3-24B008476B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699" y="2971087"/>
            <a:ext cx="789523" cy="5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87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>
          <a:xfrm>
            <a:off x="5785047" y="4698510"/>
            <a:ext cx="6140264" cy="999748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823147" y="2377709"/>
            <a:ext cx="6140264" cy="999748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V="1">
            <a:off x="4027341" y="3377457"/>
            <a:ext cx="993582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349058" y="2970910"/>
            <a:ext cx="4213873" cy="9025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823147" y="1233174"/>
            <a:ext cx="6140264" cy="999748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6CD59B-593C-4725-8DB7-062477328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2161" y="224062"/>
            <a:ext cx="1143000" cy="121684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C29C9-1F7E-4EC9-BDA1-E4F613B20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4146" y="366933"/>
            <a:ext cx="6794500" cy="47783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ЗАДАЧИ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A048F6-3BFD-4B0E-AB4A-9E7EEBBEF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" y="181418"/>
            <a:ext cx="1865493" cy="8488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6CF2EF-2DCB-4151-B09A-AC2B1CEBFC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61" y="181417"/>
            <a:ext cx="1168360" cy="84887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95943" y="1153886"/>
            <a:ext cx="11767468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8857" y="5747656"/>
            <a:ext cx="1191986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бъект 10"/>
          <p:cNvSpPr txBox="1">
            <a:spLocks/>
          </p:cNvSpPr>
          <p:nvPr/>
        </p:nvSpPr>
        <p:spPr>
          <a:xfrm>
            <a:off x="6116319" y="1339666"/>
            <a:ext cx="5847092" cy="415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5"/>
              </a:buBlip>
              <a:defRPr sz="32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8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7"/>
              </a:buBlip>
              <a:defRPr sz="24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–"/>
              <a:defRPr sz="20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ИЗМЕНИТЬ ПОРЯДОК ПРОХОДА ЛЮДЕЙ ЧЕРЕЗ КПП, ИСКЛЮЧИВ СКОПЛЕНИЯ ЛЮДЕЙ НА КПП И ПРИЛЕГАЮЩИХ К НИМ ТЕРРИТОРИЯХ</a:t>
            </a:r>
          </a:p>
          <a:p>
            <a:pPr marL="0" indent="0" algn="just">
              <a:buNone/>
            </a:pP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Объект 10"/>
          <p:cNvSpPr txBox="1">
            <a:spLocks/>
          </p:cNvSpPr>
          <p:nvPr/>
        </p:nvSpPr>
        <p:spPr>
          <a:xfrm>
            <a:off x="-84970" y="2989206"/>
            <a:ext cx="5086756" cy="884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5"/>
              </a:buBlip>
              <a:defRPr sz="32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8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7"/>
              </a:buBlip>
              <a:defRPr sz="24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–"/>
              <a:defRPr sz="20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СОБЛЮДЕНИЕ </a:t>
            </a:r>
          </a:p>
          <a:p>
            <a:pPr marL="0" indent="0" algn="ctr">
              <a:buNone/>
            </a:pPr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САНИТАРНО – ЭПИДЕМИОЛОГИЧЕСКИХ </a:t>
            </a:r>
          </a:p>
          <a:p>
            <a:pPr marL="0" indent="0" algn="ctr">
              <a:buNone/>
            </a:pPr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5001786" y="1721131"/>
            <a:ext cx="19137" cy="3479442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endCxn id="40" idx="6"/>
          </p:cNvCxnSpPr>
          <p:nvPr/>
        </p:nvCxnSpPr>
        <p:spPr>
          <a:xfrm>
            <a:off x="5001786" y="1721131"/>
            <a:ext cx="1080110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5300765" y="1367188"/>
            <a:ext cx="781131" cy="730813"/>
            <a:chOff x="6109525" y="1293928"/>
            <a:chExt cx="781130" cy="730813"/>
          </a:xfrm>
        </p:grpSpPr>
        <p:sp>
          <p:nvSpPr>
            <p:cNvPr id="40" name="Овал 39"/>
            <p:cNvSpPr/>
            <p:nvPr/>
          </p:nvSpPr>
          <p:spPr>
            <a:xfrm>
              <a:off x="6109525" y="1304055"/>
              <a:ext cx="781130" cy="720686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6260289" y="1293928"/>
              <a:ext cx="46999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9" name="Объект 10"/>
          <p:cNvSpPr txBox="1">
            <a:spLocks/>
          </p:cNvSpPr>
          <p:nvPr/>
        </p:nvSpPr>
        <p:spPr>
          <a:xfrm>
            <a:off x="6116318" y="4913436"/>
            <a:ext cx="5676175" cy="415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5"/>
              </a:buBlip>
              <a:defRPr sz="32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8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7"/>
              </a:buBlip>
              <a:defRPr sz="24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–"/>
              <a:defRPr sz="20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ВЫЯВЛЕНИЕ ЛЮДЕЙ, ТЕРМОМЕТРИЧЕСКИЕ ПОКАЗАТЕЛИ КОТОРЫХ РАВНЫ ИЛИ ПРЕВЫШАЮТ ЗНАЧЕНИЕ 37,2ºС</a:t>
            </a:r>
          </a:p>
          <a:p>
            <a:pPr marL="0" indent="0" algn="just">
              <a:buNone/>
            </a:pP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Объект 10"/>
          <p:cNvSpPr txBox="1">
            <a:spLocks/>
          </p:cNvSpPr>
          <p:nvPr/>
        </p:nvSpPr>
        <p:spPr>
          <a:xfrm>
            <a:off x="6078218" y="2647403"/>
            <a:ext cx="5847093" cy="415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5"/>
              </a:buBlip>
              <a:defRPr sz="32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8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7"/>
              </a:buBlip>
              <a:defRPr sz="24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–"/>
              <a:defRPr sz="20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 РАБОТУ МЕДИЦИНСКОГО ПЕРСОНАЛА ДЛЯ ИЗМЕРЕНИЯ ТЕРМОМЕТРИЧЕСКИХ ПОКАЗАТЕЛЕЙ</a:t>
            </a:r>
          </a:p>
        </p:txBody>
      </p:sp>
      <p:sp>
        <p:nvSpPr>
          <p:cNvPr id="34" name="Объект 10"/>
          <p:cNvSpPr txBox="1">
            <a:spLocks/>
          </p:cNvSpPr>
          <p:nvPr/>
        </p:nvSpPr>
        <p:spPr>
          <a:xfrm>
            <a:off x="6103255" y="5312684"/>
            <a:ext cx="5878472" cy="415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5"/>
              </a:buBlip>
              <a:defRPr sz="32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8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7"/>
              </a:buBlip>
              <a:defRPr sz="24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–"/>
              <a:defRPr sz="20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Прямая соединительная линия 53"/>
          <p:cNvCxnSpPr>
            <a:endCxn id="47" idx="6"/>
          </p:cNvCxnSpPr>
          <p:nvPr/>
        </p:nvCxnSpPr>
        <p:spPr>
          <a:xfrm>
            <a:off x="5011354" y="5200573"/>
            <a:ext cx="1051466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Группа 45"/>
          <p:cNvGrpSpPr/>
          <p:nvPr/>
        </p:nvGrpSpPr>
        <p:grpSpPr>
          <a:xfrm>
            <a:off x="5281689" y="4830103"/>
            <a:ext cx="781131" cy="730813"/>
            <a:chOff x="6109525" y="1293928"/>
            <a:chExt cx="781130" cy="730813"/>
          </a:xfrm>
        </p:grpSpPr>
        <p:sp>
          <p:nvSpPr>
            <p:cNvPr id="47" name="Овал 46"/>
            <p:cNvSpPr/>
            <p:nvPr/>
          </p:nvSpPr>
          <p:spPr>
            <a:xfrm>
              <a:off x="6109525" y="1304055"/>
              <a:ext cx="781130" cy="720686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6260289" y="1293928"/>
              <a:ext cx="46999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5813622" y="3544888"/>
            <a:ext cx="6140264" cy="999748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7" name="Объект 10"/>
          <p:cNvSpPr txBox="1">
            <a:spLocks/>
          </p:cNvSpPr>
          <p:nvPr/>
        </p:nvSpPr>
        <p:spPr>
          <a:xfrm>
            <a:off x="6068693" y="3814582"/>
            <a:ext cx="5847093" cy="415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5"/>
              </a:buBlip>
              <a:defRPr sz="32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8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7"/>
              </a:buBlip>
              <a:defRPr sz="24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–"/>
              <a:defRPr sz="20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УСТАНОВИТЬ ОБОРУДОВАНИЕ ДЛЯ ОПРЕДЕЛЕНИЯ ТЕРМОМЕТРИЧЕСКИХ ПОКАЗАТЕЛЕЙ ЛЮДЕЙ</a:t>
            </a:r>
          </a:p>
        </p:txBody>
      </p:sp>
      <p:cxnSp>
        <p:nvCxnSpPr>
          <p:cNvPr id="49" name="Прямая соединительная линия 48"/>
          <p:cNvCxnSpPr>
            <a:endCxn id="44" idx="6"/>
          </p:cNvCxnSpPr>
          <p:nvPr/>
        </p:nvCxnSpPr>
        <p:spPr>
          <a:xfrm>
            <a:off x="5011354" y="2881760"/>
            <a:ext cx="1063496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Группа 50"/>
          <p:cNvGrpSpPr/>
          <p:nvPr/>
        </p:nvGrpSpPr>
        <p:grpSpPr>
          <a:xfrm>
            <a:off x="5293719" y="2498178"/>
            <a:ext cx="781131" cy="743925"/>
            <a:chOff x="6086790" y="1304814"/>
            <a:chExt cx="781130" cy="743925"/>
          </a:xfrm>
        </p:grpSpPr>
        <p:sp>
          <p:nvSpPr>
            <p:cNvPr id="55" name="Овал 54"/>
            <p:cNvSpPr/>
            <p:nvPr/>
          </p:nvSpPr>
          <p:spPr>
            <a:xfrm>
              <a:off x="6086790" y="1328053"/>
              <a:ext cx="781130" cy="720686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6249403" y="1304814"/>
              <a:ext cx="46999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cxnSp>
        <p:nvCxnSpPr>
          <p:cNvPr id="58" name="Прямая соединительная линия 57"/>
          <p:cNvCxnSpPr>
            <a:endCxn id="32" idx="6"/>
          </p:cNvCxnSpPr>
          <p:nvPr/>
        </p:nvCxnSpPr>
        <p:spPr>
          <a:xfrm>
            <a:off x="5020923" y="4048939"/>
            <a:ext cx="1044402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Группа 59"/>
          <p:cNvGrpSpPr/>
          <p:nvPr/>
        </p:nvGrpSpPr>
        <p:grpSpPr>
          <a:xfrm>
            <a:off x="5284194" y="3665357"/>
            <a:ext cx="781131" cy="743925"/>
            <a:chOff x="6086790" y="1304814"/>
            <a:chExt cx="781130" cy="743925"/>
          </a:xfrm>
        </p:grpSpPr>
        <p:sp>
          <p:nvSpPr>
            <p:cNvPr id="61" name="Овал 60"/>
            <p:cNvSpPr/>
            <p:nvPr/>
          </p:nvSpPr>
          <p:spPr>
            <a:xfrm>
              <a:off x="6086790" y="1328053"/>
              <a:ext cx="781130" cy="720686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6249403" y="1304814"/>
              <a:ext cx="46999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8118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2481943" y="1266798"/>
            <a:ext cx="7228114" cy="3747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6CD59B-593C-4725-8DB7-062477328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4515" y="213175"/>
            <a:ext cx="1143000" cy="121684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A048F6-3BFD-4B0E-AB4A-9E7EEBBEF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" y="181418"/>
            <a:ext cx="1865493" cy="8488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6CF2EF-2DCB-4151-B09A-AC2B1CEBFC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61" y="181417"/>
            <a:ext cx="1168360" cy="84887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95943" y="1153886"/>
            <a:ext cx="11767468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8857" y="5747656"/>
            <a:ext cx="1191986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34043" y="1226357"/>
            <a:ext cx="11729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РАЗМЕТКА ДЛЯ СОЦИАЛЬНОГО ДИСТАНЦИРОВАНИЯ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FC2C001-6DA1-42D5-9C41-94D076AE26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41" y="2083054"/>
            <a:ext cx="3365246" cy="336524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484819D-8B3D-4AD8-A018-374B9EF584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98" y="2998674"/>
            <a:ext cx="2648306" cy="137220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484819D-8B3D-4AD8-A018-374B9EF584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423" y="3079573"/>
            <a:ext cx="2648306" cy="1372207"/>
          </a:xfrm>
          <a:prstGeom prst="rect">
            <a:avLst/>
          </a:prstGeom>
        </p:spPr>
      </p:pic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7FAC29C9-1F7E-4EC9-BDA1-E4F613B20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59" y="496993"/>
            <a:ext cx="11919862" cy="44643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ПРИЛОЖЕНИЯ</a:t>
            </a:r>
          </a:p>
        </p:txBody>
      </p:sp>
    </p:spTree>
    <p:extLst>
      <p:ext uri="{BB962C8B-B14F-4D97-AF65-F5344CB8AC3E}">
        <p14:creationId xmlns:p14="http://schemas.microsoft.com/office/powerpoint/2010/main" val="421104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8858" y="1153886"/>
            <a:ext cx="11919863" cy="45613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6CD59B-593C-4725-8DB7-062477328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4515" y="213175"/>
            <a:ext cx="1143000" cy="121684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A048F6-3BFD-4B0E-AB4A-9E7EEBBEF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" y="181418"/>
            <a:ext cx="1865493" cy="8488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6CF2EF-2DCB-4151-B09A-AC2B1CEBFC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61" y="181417"/>
            <a:ext cx="1168360" cy="84887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95943" y="1153886"/>
            <a:ext cx="11767468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8857" y="5747656"/>
            <a:ext cx="1191986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G:\TAcGy6v0LB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520" y="3570940"/>
            <a:ext cx="2992120" cy="199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mT-CZU4lh6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015" y="3570940"/>
            <a:ext cx="2900416" cy="193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W5aYop8RiT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893" y="1336961"/>
            <a:ext cx="2992119" cy="199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gs2Sf5ha0C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667" y="1417069"/>
            <a:ext cx="2866744" cy="191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6Zuc8uhM--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1311424"/>
            <a:ext cx="2992119" cy="199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7FAC29C9-1F7E-4EC9-BDA1-E4F613B20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59" y="496993"/>
            <a:ext cx="11919862" cy="44643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ПРИЛОЖЕНИЯ</a:t>
            </a:r>
          </a:p>
        </p:txBody>
      </p:sp>
    </p:spTree>
    <p:extLst>
      <p:ext uri="{BB962C8B-B14F-4D97-AF65-F5344CB8AC3E}">
        <p14:creationId xmlns:p14="http://schemas.microsoft.com/office/powerpoint/2010/main" val="1863316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6CD59B-593C-4725-8DB7-062477328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4515" y="213175"/>
            <a:ext cx="1143000" cy="121684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A048F6-3BFD-4B0E-AB4A-9E7EEBBEF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" y="181418"/>
            <a:ext cx="1865493" cy="8488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6CF2EF-2DCB-4151-B09A-AC2B1CEBFC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61" y="181417"/>
            <a:ext cx="1168360" cy="84887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95943" y="1153886"/>
            <a:ext cx="11767468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8857" y="5747656"/>
            <a:ext cx="1191986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FAC29C9-1F7E-4EC9-BDA1-E4F613B20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59" y="496993"/>
            <a:ext cx="11919862" cy="44643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ВИДЕОРОЛИК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КПП_Тепловизоры_25.04.20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63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6CD59B-593C-4725-8DB7-062477328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4515" y="213175"/>
            <a:ext cx="1143000" cy="121684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A048F6-3BFD-4B0E-AB4A-9E7EEBBEF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" y="181418"/>
            <a:ext cx="1865493" cy="8488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6CF2EF-2DCB-4151-B09A-AC2B1CEBFC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61" y="181417"/>
            <a:ext cx="1168360" cy="84887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95943" y="1153886"/>
            <a:ext cx="11767468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8857" y="5747656"/>
            <a:ext cx="1191986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7FAC29C9-1F7E-4EC9-BDA1-E4F613B20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59" y="496993"/>
            <a:ext cx="11919862" cy="44643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ВИДЕОРОЛИК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КПП_АвтоПроезды_07.05.20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854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A048F6-3BFD-4B0E-AB4A-9E7EEBBEFF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5" y="185062"/>
            <a:ext cx="1865493" cy="8488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6CF2EF-2DCB-4151-B09A-AC2B1CEBF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68" y="181416"/>
            <a:ext cx="1168360" cy="848871"/>
          </a:xfrm>
          <a:prstGeom prst="rect">
            <a:avLst/>
          </a:prstGeom>
        </p:spPr>
      </p:pic>
      <p:cxnSp>
        <p:nvCxnSpPr>
          <p:cNvPr id="14" name="AutoShape 249">
            <a:extLst>
              <a:ext uri="{FF2B5EF4-FFF2-40B4-BE49-F238E27FC236}">
                <a16:creationId xmlns:a16="http://schemas.microsoft.com/office/drawing/2014/main" id="{9697F0C2-1D8A-488D-A27A-FA00D3E0A5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5402" y="1340113"/>
            <a:ext cx="11767468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249">
            <a:extLst>
              <a:ext uri="{FF2B5EF4-FFF2-40B4-BE49-F238E27FC236}">
                <a16:creationId xmlns:a16="http://schemas.microsoft.com/office/drawing/2014/main" id="{19AE55DE-3DC1-4514-9DE3-C3917A9985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5402" y="2628903"/>
            <a:ext cx="11767468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AutoShape 250">
            <a:extLst>
              <a:ext uri="{FF2B5EF4-FFF2-40B4-BE49-F238E27FC236}">
                <a16:creationId xmlns:a16="http://schemas.microsoft.com/office/drawing/2014/main" id="{F490C6ED-6E04-4B04-A3A7-C60AF01ED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02" y="1211701"/>
            <a:ext cx="11767468" cy="233908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  <a:effectLst/>
        </p:spPr>
        <p:txBody>
          <a:bodyPr wrap="square" lIns="0" tIns="0" rIns="0" bIns="18286" anchor="b">
            <a:spAutoFit/>
          </a:bodyPr>
          <a:lstStyle/>
          <a:p>
            <a:pPr indent="117463" algn="ctr"/>
            <a:r>
              <a:rPr lang="ru-RU" sz="1400" b="1" dirty="0">
                <a:solidFill>
                  <a:srgbClr val="000000"/>
                </a:solidFill>
              </a:rPr>
              <a:t>Руководство </a:t>
            </a:r>
          </a:p>
        </p:txBody>
      </p:sp>
      <p:pic>
        <p:nvPicPr>
          <p:cNvPr id="39" name="Picture 81">
            <a:extLst>
              <a:ext uri="{FF2B5EF4-FFF2-40B4-BE49-F238E27FC236}">
                <a16:creationId xmlns:a16="http://schemas.microsoft.com/office/drawing/2014/main" id="{EA8D5E9D-A236-4533-8496-4C703107C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119" y="1471972"/>
            <a:ext cx="493183" cy="660660"/>
          </a:xfrm>
          <a:prstGeom prst="rect">
            <a:avLst/>
          </a:prstGeom>
          <a:noFill/>
          <a:ln w="9525">
            <a:solidFill>
              <a:schemeClr val="tx2">
                <a:lumMod val="90000"/>
                <a:lumOff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80">
            <a:extLst>
              <a:ext uri="{FF2B5EF4-FFF2-40B4-BE49-F238E27FC236}">
                <a16:creationId xmlns:a16="http://schemas.microsoft.com/office/drawing/2014/main" id="{1279FF9D-3CDD-4B46-B354-5D854BA0D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942" y="1468000"/>
            <a:ext cx="490537" cy="663394"/>
          </a:xfrm>
          <a:prstGeom prst="rect">
            <a:avLst/>
          </a:prstGeom>
          <a:noFill/>
          <a:ln w="9525">
            <a:solidFill>
              <a:schemeClr val="tx2">
                <a:lumMod val="90000"/>
                <a:lumOff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53">
            <a:extLst>
              <a:ext uri="{FF2B5EF4-FFF2-40B4-BE49-F238E27FC236}">
                <a16:creationId xmlns:a16="http://schemas.microsoft.com/office/drawing/2014/main" id="{0E531FE9-AF0B-4E28-A8BE-FBD7707CAEB5}"/>
              </a:ext>
            </a:extLst>
          </p:cNvPr>
          <p:cNvSpPr txBox="1"/>
          <p:nvPr/>
        </p:nvSpPr>
        <p:spPr>
          <a:xfrm>
            <a:off x="8553989" y="1562480"/>
            <a:ext cx="2079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000" b="1" dirty="0" err="1">
                <a:solidFill>
                  <a:srgbClr val="000000"/>
                </a:solidFill>
              </a:rPr>
              <a:t>Мантулло</a:t>
            </a:r>
            <a:r>
              <a:rPr lang="ru-RU" sz="1000" b="1" dirty="0">
                <a:solidFill>
                  <a:srgbClr val="000000"/>
                </a:solidFill>
              </a:rPr>
              <a:t> В.Е.</a:t>
            </a:r>
          </a:p>
          <a:p>
            <a:pPr>
              <a:buClr>
                <a:srgbClr val="002960"/>
              </a:buClr>
            </a:pPr>
            <a:r>
              <a:rPr lang="ru-RU" sz="1000" dirty="0">
                <a:solidFill>
                  <a:srgbClr val="000000"/>
                </a:solidFill>
              </a:rPr>
              <a:t>Помощник генерального директора комбината по развитию ПСР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88" name="Rectangle 165">
            <a:extLst>
              <a:ext uri="{FF2B5EF4-FFF2-40B4-BE49-F238E27FC236}">
                <a16:creationId xmlns:a16="http://schemas.microsoft.com/office/drawing/2014/main" id="{CAB807DA-1719-4AE8-86C8-3A82B3965562}"/>
              </a:ext>
            </a:extLst>
          </p:cNvPr>
          <p:cNvSpPr txBox="1"/>
          <p:nvPr/>
        </p:nvSpPr>
        <p:spPr>
          <a:xfrm>
            <a:off x="8344875" y="6087179"/>
            <a:ext cx="237927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r>
              <a:rPr lang="ru-RU" sz="900" b="1" dirty="0">
                <a:solidFill>
                  <a:srgbClr val="000000"/>
                </a:solidFill>
              </a:rPr>
              <a:t>Роль:</a:t>
            </a:r>
            <a:r>
              <a:rPr lang="ru-RU" sz="900" dirty="0">
                <a:solidFill>
                  <a:srgbClr val="000000"/>
                </a:solidFill>
              </a:rPr>
              <a:t> Эксперт по учету командиров. расходов</a:t>
            </a:r>
          </a:p>
          <a:p>
            <a:pPr lvl="1">
              <a:buClr>
                <a:srgbClr val="002960"/>
              </a:buClr>
            </a:pPr>
            <a:r>
              <a:rPr lang="ru-RU" sz="900" b="1" dirty="0">
                <a:solidFill>
                  <a:srgbClr val="000000"/>
                </a:solidFill>
              </a:rPr>
              <a:t>Зона ответственности: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44" name="Rectangle 53">
            <a:extLst>
              <a:ext uri="{FF2B5EF4-FFF2-40B4-BE49-F238E27FC236}">
                <a16:creationId xmlns:a16="http://schemas.microsoft.com/office/drawing/2014/main" id="{0E531FE9-AF0B-4E28-A8BE-FBD7707CAEB5}"/>
              </a:ext>
            </a:extLst>
          </p:cNvPr>
          <p:cNvSpPr txBox="1"/>
          <p:nvPr/>
        </p:nvSpPr>
        <p:spPr>
          <a:xfrm>
            <a:off x="3051837" y="1571927"/>
            <a:ext cx="2140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000" b="1" dirty="0">
                <a:solidFill>
                  <a:srgbClr val="000000"/>
                </a:solidFill>
              </a:rPr>
              <a:t>Ведерников Д.Ю.</a:t>
            </a:r>
          </a:p>
          <a:p>
            <a:pPr>
              <a:buClr>
                <a:srgbClr val="002960"/>
              </a:buClr>
            </a:pPr>
            <a:r>
              <a:rPr lang="ru-RU" sz="1000" dirty="0">
                <a:solidFill>
                  <a:srgbClr val="000000"/>
                </a:solidFill>
              </a:rPr>
              <a:t>Заместитель генерального директора по безопасности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235402" y="1222587"/>
            <a:ext cx="11767468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86CD59B-593C-4725-8DB7-0624773283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9314" y="337088"/>
            <a:ext cx="895173" cy="12168425"/>
          </a:xfrm>
          <a:prstGeom prst="rect">
            <a:avLst/>
          </a:prstGeom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7FAC29C9-1F7E-4EC9-BDA1-E4F613B20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59" y="496993"/>
            <a:ext cx="11919862" cy="44643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295348"/>
              </p:ext>
            </p:extLst>
          </p:nvPr>
        </p:nvGraphicFramePr>
        <p:xfrm>
          <a:off x="235400" y="2385253"/>
          <a:ext cx="11728541" cy="36345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231">
                  <a:extLst>
                    <a:ext uri="{9D8B030D-6E8A-4147-A177-3AD203B41FA5}">
                      <a16:colId xmlns:a16="http://schemas.microsoft.com/office/drawing/2014/main" val="9378808"/>
                    </a:ext>
                  </a:extLst>
                </a:gridCol>
                <a:gridCol w="1066231">
                  <a:extLst>
                    <a:ext uri="{9D8B030D-6E8A-4147-A177-3AD203B41FA5}">
                      <a16:colId xmlns:a16="http://schemas.microsoft.com/office/drawing/2014/main" val="1384068316"/>
                    </a:ext>
                  </a:extLst>
                </a:gridCol>
                <a:gridCol w="1066231">
                  <a:extLst>
                    <a:ext uri="{9D8B030D-6E8A-4147-A177-3AD203B41FA5}">
                      <a16:colId xmlns:a16="http://schemas.microsoft.com/office/drawing/2014/main" val="300017028"/>
                    </a:ext>
                  </a:extLst>
                </a:gridCol>
                <a:gridCol w="1066231">
                  <a:extLst>
                    <a:ext uri="{9D8B030D-6E8A-4147-A177-3AD203B41FA5}">
                      <a16:colId xmlns:a16="http://schemas.microsoft.com/office/drawing/2014/main" val="2081909176"/>
                    </a:ext>
                  </a:extLst>
                </a:gridCol>
                <a:gridCol w="1062276">
                  <a:extLst>
                    <a:ext uri="{9D8B030D-6E8A-4147-A177-3AD203B41FA5}">
                      <a16:colId xmlns:a16="http://schemas.microsoft.com/office/drawing/2014/main" val="796430292"/>
                    </a:ext>
                  </a:extLst>
                </a:gridCol>
                <a:gridCol w="1070186">
                  <a:extLst>
                    <a:ext uri="{9D8B030D-6E8A-4147-A177-3AD203B41FA5}">
                      <a16:colId xmlns:a16="http://schemas.microsoft.com/office/drawing/2014/main" val="3202544940"/>
                    </a:ext>
                  </a:extLst>
                </a:gridCol>
                <a:gridCol w="1066231">
                  <a:extLst>
                    <a:ext uri="{9D8B030D-6E8A-4147-A177-3AD203B41FA5}">
                      <a16:colId xmlns:a16="http://schemas.microsoft.com/office/drawing/2014/main" val="790051669"/>
                    </a:ext>
                  </a:extLst>
                </a:gridCol>
                <a:gridCol w="1066231">
                  <a:extLst>
                    <a:ext uri="{9D8B030D-6E8A-4147-A177-3AD203B41FA5}">
                      <a16:colId xmlns:a16="http://schemas.microsoft.com/office/drawing/2014/main" val="2202367818"/>
                    </a:ext>
                  </a:extLst>
                </a:gridCol>
                <a:gridCol w="1066231">
                  <a:extLst>
                    <a:ext uri="{9D8B030D-6E8A-4147-A177-3AD203B41FA5}">
                      <a16:colId xmlns:a16="http://schemas.microsoft.com/office/drawing/2014/main" val="180200490"/>
                    </a:ext>
                  </a:extLst>
                </a:gridCol>
                <a:gridCol w="1066231">
                  <a:extLst>
                    <a:ext uri="{9D8B030D-6E8A-4147-A177-3AD203B41FA5}">
                      <a16:colId xmlns:a16="http://schemas.microsoft.com/office/drawing/2014/main" val="1568771409"/>
                    </a:ext>
                  </a:extLst>
                </a:gridCol>
                <a:gridCol w="1066231">
                  <a:extLst>
                    <a:ext uri="{9D8B030D-6E8A-4147-A177-3AD203B41FA5}">
                      <a16:colId xmlns:a16="http://schemas.microsoft.com/office/drawing/2014/main" val="4232740951"/>
                    </a:ext>
                  </a:extLst>
                </a:gridCol>
              </a:tblGrid>
              <a:tr h="27003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Цех 013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Отд.031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Отд.038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041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042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055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079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085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097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0773794"/>
                  </a:ext>
                </a:extLst>
              </a:tr>
              <a:tr h="22502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/>
                        <a:t>Червов</a:t>
                      </a:r>
                      <a:r>
                        <a:rPr lang="ru-RU" sz="900" b="1" dirty="0"/>
                        <a:t> В.Б.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Комаров Д.В.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Секретарев С.В.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Привалов Э.В.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Игнатьев В.Ф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Боярский А.А.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Попов С.А.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Мантулло В.Е.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Свалов В.Б.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Чесноков С.А.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983310"/>
                  </a:ext>
                </a:extLst>
              </a:tr>
              <a:tr h="2250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</a:rPr>
                        <a:t>Зубакин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</a:rPr>
                        <a:t> А.А.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</a:rPr>
                        <a:t>Куракова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</a:rPr>
                        <a:t> М.А.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</a:rPr>
                        <a:t>Безносов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</a:rPr>
                        <a:t> А.Ю.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</a:rPr>
                        <a:t>Ладыгина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</a:rPr>
                        <a:t> Л.В.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err="1"/>
                        <a:t>Хардин</a:t>
                      </a:r>
                      <a:r>
                        <a:rPr lang="ru-RU" sz="900" dirty="0"/>
                        <a:t> А.Я.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/>
                        <a:t>Бышкина</a:t>
                      </a:r>
                      <a:r>
                        <a:rPr lang="ru-RU" sz="900" dirty="0"/>
                        <a:t> Е.С.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Жданов С.А.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Подоксёнова Е.А.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Волков Г.В.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/>
                        <a:t>Медведчук</a:t>
                      </a:r>
                      <a:r>
                        <a:rPr lang="ru-RU" sz="900" baseline="0" dirty="0"/>
                        <a:t> С.В.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16967562"/>
                  </a:ext>
                </a:extLst>
              </a:tr>
              <a:tr h="2250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</a:rPr>
                        <a:t>Клещев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</a:rPr>
                        <a:t> К.В.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</a:rPr>
                        <a:t>Чугайнова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</a:rPr>
                        <a:t> Н.Ю.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</a:rPr>
                        <a:t>Безносов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</a:rPr>
                        <a:t> А.Ю.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</a:rPr>
                        <a:t>Лазарев А.С.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/>
                        <a:t>Киреев В.А.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Гренадёрова Я.Н.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/>
                        <a:t>Пеутин</a:t>
                      </a:r>
                      <a:r>
                        <a:rPr lang="ru-RU" sz="900" dirty="0"/>
                        <a:t> Д.В.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/>
                        <a:t>Крупенко</a:t>
                      </a:r>
                      <a:r>
                        <a:rPr lang="ru-RU" sz="900" dirty="0"/>
                        <a:t> Л.В.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Тимощенко В.М.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Савченко</a:t>
                      </a:r>
                      <a:r>
                        <a:rPr lang="ru-RU" sz="900" baseline="0" dirty="0"/>
                        <a:t> Д.Ю.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90830879"/>
                  </a:ext>
                </a:extLst>
              </a:tr>
              <a:tr h="2250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</a:rPr>
                        <a:t>Кузнецов Е.Л.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</a:rPr>
                        <a:t>Белоусов М.Е.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</a:rPr>
                        <a:t>Макурин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</a:rPr>
                        <a:t> В.С.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/>
                        <a:t>Кинасова</a:t>
                      </a:r>
                      <a:r>
                        <a:rPr lang="ru-RU" sz="900" dirty="0"/>
                        <a:t> Е.Ю.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Скороспелов А.В.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/>
                        <a:t>Турунцева</a:t>
                      </a:r>
                      <a:r>
                        <a:rPr lang="ru-RU" sz="900" dirty="0"/>
                        <a:t> С.В.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/>
                        <a:t>Гайченко</a:t>
                      </a:r>
                      <a:r>
                        <a:rPr lang="ru-RU" sz="900" dirty="0"/>
                        <a:t> Д.Ю.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655344"/>
                  </a:ext>
                </a:extLst>
              </a:tr>
              <a:tr h="255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</a:rPr>
                        <a:t>Недов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</a:rPr>
                        <a:t> С.П.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Спектр МАИ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ЦМСЧ-91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</a:rPr>
                        <a:t>Бутеев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</a:rPr>
                        <a:t> И.С.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</a:rPr>
                        <a:t>Пургин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</a:rPr>
                        <a:t> Г.О.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Орлова Н.А.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Юрьева А.С.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Алексеев Д.И.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29735"/>
                  </a:ext>
                </a:extLst>
              </a:tr>
              <a:tr h="2250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</a:rPr>
                        <a:t>Устимов А.В.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/>
                        <a:t>Костантинов</a:t>
                      </a:r>
                      <a:r>
                        <a:rPr lang="ru-RU" sz="900" dirty="0"/>
                        <a:t> В.Е.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Мишуков В.В.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</a:rPr>
                        <a:t>Герасимовский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</a:rPr>
                        <a:t> И.А.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</a:rPr>
                        <a:t>Сарафанов Д.С.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Перминова О.М.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180549"/>
                  </a:ext>
                </a:extLst>
              </a:tr>
              <a:tr h="255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</a:rPr>
                        <a:t>Устьянцев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</a:rPr>
                        <a:t> Б.В.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Логинова Н.Б.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Божко И.В.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</a:rPr>
                        <a:t>Егоров В.Г.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</a:rPr>
                        <a:t>Седлер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</a:rPr>
                        <a:t> А.В.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Отд.037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63136065"/>
                  </a:ext>
                </a:extLst>
              </a:tr>
              <a:tr h="255033">
                <a:tc>
                  <a:txBody>
                    <a:bodyPr/>
                    <a:lstStyle/>
                    <a:p>
                      <a:r>
                        <a:rPr lang="ru-RU" sz="900" dirty="0" err="1"/>
                        <a:t>Щицина</a:t>
                      </a:r>
                      <a:r>
                        <a:rPr lang="ru-RU" sz="900" dirty="0"/>
                        <a:t> Т.В.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Селихова А.А.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/>
                        <a:t>Бакуненко</a:t>
                      </a:r>
                      <a:r>
                        <a:rPr lang="ru-RU" sz="900" dirty="0"/>
                        <a:t> М.В.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</a:rPr>
                        <a:t>Жеглов В.В.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</a:rPr>
                        <a:t>Сидюков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</a:rPr>
                        <a:t> С.С.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/>
                        <a:t>Силы охраны</a:t>
                      </a:r>
                      <a:endParaRPr lang="ru-RU" sz="7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Цех 092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/>
                        <a:t>Корякова</a:t>
                      </a:r>
                      <a:r>
                        <a:rPr lang="ru-RU" sz="900" dirty="0"/>
                        <a:t> И.В.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185029"/>
                  </a:ext>
                </a:extLst>
              </a:tr>
              <a:tr h="251481"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</a:rPr>
                        <a:t>Зайцев Н.А.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</a:rPr>
                        <a:t>Смирнов А.Н.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/>
                        <a:t>Шабанов Д.Л.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Михайлов С.В.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33089438"/>
                  </a:ext>
                </a:extLst>
              </a:tr>
              <a:tr h="22502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</a:rPr>
                        <a:t>Иноземцев Р.С.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</a:rPr>
                        <a:t>Смуров Д.А.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/>
                        <a:t>Матвеев А.В.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47636179"/>
                  </a:ext>
                </a:extLst>
              </a:tr>
              <a:tr h="255033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</a:rPr>
                        <a:t>Карпов Н.Л.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</a:rPr>
                        <a:t>Харитонов А.Г.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/>
                        <a:t>Паньков А.Е.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ОРБ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02615323"/>
                  </a:ext>
                </a:extLst>
              </a:tr>
              <a:tr h="243626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</a:rPr>
                        <a:t>Коломин Н.С.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</a:rPr>
                        <a:t>Чечулин К.В.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/>
                        <a:t>Житный И.Е.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83823903"/>
                  </a:ext>
                </a:extLst>
              </a:tr>
              <a:tr h="22502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</a:rPr>
                        <a:t>Костюков И.О.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</a:rPr>
                        <a:t>Яшин А.Ю.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/>
                        <a:t>Ещеркина</a:t>
                      </a:r>
                      <a:r>
                        <a:rPr lang="ru-RU" sz="900" baseline="0" dirty="0"/>
                        <a:t> Г.В.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53920276"/>
                  </a:ext>
                </a:extLst>
              </a:tr>
              <a:tr h="225029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</a:rPr>
                        <a:t>Кротов А.С.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</a:rPr>
                        <a:t>Кульвинский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</a:rPr>
                        <a:t> А.В.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Папанина</a:t>
                      </a:r>
                      <a:r>
                        <a:rPr lang="ru-RU" sz="900" baseline="0" dirty="0"/>
                        <a:t> Л.Р.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13333852"/>
                  </a:ext>
                </a:extLst>
              </a:tr>
            </a:tbl>
          </a:graphicData>
        </a:graphic>
      </p:graphicFrame>
      <p:sp>
        <p:nvSpPr>
          <p:cNvPr id="38" name="AutoShape 250">
            <a:extLst>
              <a:ext uri="{FF2B5EF4-FFF2-40B4-BE49-F238E27FC236}">
                <a16:creationId xmlns:a16="http://schemas.microsoft.com/office/drawing/2014/main" id="{D88B8532-42D2-4F05-898F-D432A1071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02" y="2151345"/>
            <a:ext cx="11767468" cy="233908"/>
          </a:xfrm>
          <a:prstGeom prst="leftRightArrow">
            <a:avLst>
              <a:gd name="adj1" fmla="val 100000"/>
              <a:gd name="adj2" fmla="val 0"/>
            </a:avLst>
          </a:prstGeom>
          <a:solidFill>
            <a:srgbClr val="FFC000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txBody>
          <a:bodyPr wrap="square" lIns="0" tIns="0" rIns="0" bIns="18286" anchor="b">
            <a:spAutoFit/>
          </a:bodyPr>
          <a:lstStyle/>
          <a:p>
            <a:pPr indent="117463" algn="ctr"/>
            <a:r>
              <a:rPr lang="ru-RU" sz="1400" b="1" dirty="0">
                <a:solidFill>
                  <a:srgbClr val="000000"/>
                </a:solidFill>
              </a:rPr>
              <a:t>Рабочая группа (команда)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208785" y="6003831"/>
            <a:ext cx="11767468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678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6CD59B-593C-4725-8DB7-062477328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23047" y="213176"/>
            <a:ext cx="1143000" cy="121684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C29C9-1F7E-4EC9-BDA1-E4F613B20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4146" y="366933"/>
            <a:ext cx="6794500" cy="47783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ОБЪЕКТОВ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A048F6-3BFD-4B0E-AB4A-9E7EEBBEF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" y="181418"/>
            <a:ext cx="1865493" cy="8488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6CF2EF-2DCB-4151-B09A-AC2B1CEBFC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61" y="181417"/>
            <a:ext cx="1168360" cy="84887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95943" y="1153886"/>
            <a:ext cx="11767468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8857" y="5747656"/>
            <a:ext cx="1191986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Куб 50"/>
          <p:cNvSpPr/>
          <p:nvPr/>
        </p:nvSpPr>
        <p:spPr>
          <a:xfrm>
            <a:off x="1581064" y="2813373"/>
            <a:ext cx="2933787" cy="1996040"/>
          </a:xfrm>
          <a:prstGeom prst="cube">
            <a:avLst>
              <a:gd name="adj" fmla="val 16107"/>
            </a:avLst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627209" y="3791614"/>
            <a:ext cx="4569633" cy="1024148"/>
            <a:chOff x="589107" y="3785264"/>
            <a:chExt cx="4569633" cy="1024148"/>
          </a:xfrm>
        </p:grpSpPr>
        <p:cxnSp>
          <p:nvCxnSpPr>
            <p:cNvPr id="58" name="Прямая соединительная линия 57"/>
            <p:cNvCxnSpPr/>
            <p:nvPr/>
          </p:nvCxnSpPr>
          <p:spPr>
            <a:xfrm>
              <a:off x="4194819" y="4801790"/>
              <a:ext cx="963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4194819" y="4580810"/>
              <a:ext cx="963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4194819" y="4344590"/>
              <a:ext cx="963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4194818" y="4122343"/>
              <a:ext cx="963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4194819" y="3895010"/>
              <a:ext cx="963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4400559" y="3787444"/>
              <a:ext cx="0" cy="101434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4631058" y="3787441"/>
              <a:ext cx="0" cy="101434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4842519" y="3785265"/>
              <a:ext cx="0" cy="101434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5063499" y="3795063"/>
              <a:ext cx="0" cy="101434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Группа 38"/>
            <p:cNvGrpSpPr/>
            <p:nvPr/>
          </p:nvGrpSpPr>
          <p:grpSpPr>
            <a:xfrm>
              <a:off x="589107" y="3785264"/>
              <a:ext cx="963923" cy="1024148"/>
              <a:chOff x="589107" y="3785264"/>
              <a:chExt cx="963923" cy="1024148"/>
            </a:xfrm>
          </p:grpSpPr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589109" y="4330540"/>
                <a:ext cx="963921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589109" y="4801793"/>
                <a:ext cx="963921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589108" y="4559140"/>
                <a:ext cx="963921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>
                <a:off x="589109" y="4093053"/>
                <a:ext cx="963921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589107" y="3873340"/>
                <a:ext cx="963921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>
                <a:off x="1360179" y="3787444"/>
                <a:ext cx="0" cy="101434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/>
              <p:cNvCxnSpPr/>
              <p:nvPr/>
            </p:nvCxnSpPr>
            <p:spPr>
              <a:xfrm>
                <a:off x="1162059" y="3787444"/>
                <a:ext cx="0" cy="101434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>
                <a:off x="956319" y="3795063"/>
                <a:ext cx="0" cy="101434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742959" y="3785264"/>
                <a:ext cx="0" cy="101434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Прямоугольник 81"/>
          <p:cNvSpPr/>
          <p:nvPr/>
        </p:nvSpPr>
        <p:spPr>
          <a:xfrm>
            <a:off x="1775482" y="4330540"/>
            <a:ext cx="45719" cy="12654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347643" y="4034946"/>
            <a:ext cx="344348" cy="76319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2407206" y="4342851"/>
            <a:ext cx="45719" cy="12654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713053" y="4038601"/>
            <a:ext cx="344348" cy="76319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693302" y="4038599"/>
            <a:ext cx="344348" cy="76319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3733718" y="4355780"/>
            <a:ext cx="45719" cy="12654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3009631" y="4038598"/>
            <a:ext cx="344348" cy="76319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3068595" y="4342851"/>
            <a:ext cx="45719" cy="12654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/>
          <p:cNvSpPr txBox="1"/>
          <p:nvPr/>
        </p:nvSpPr>
        <p:spPr>
          <a:xfrm>
            <a:off x="2476273" y="3567991"/>
            <a:ext cx="729572" cy="33855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КПП </a:t>
            </a:r>
          </a:p>
          <a:p>
            <a:pPr algn="ctr"/>
            <a:r>
              <a:rPr lang="ru-RU" sz="800" b="1" dirty="0"/>
              <a:t>города</a:t>
            </a:r>
          </a:p>
        </p:txBody>
      </p:sp>
      <p:sp>
        <p:nvSpPr>
          <p:cNvPr id="92" name="Куб 91"/>
          <p:cNvSpPr/>
          <p:nvPr/>
        </p:nvSpPr>
        <p:spPr>
          <a:xfrm>
            <a:off x="7970072" y="2813374"/>
            <a:ext cx="2933787" cy="1975717"/>
          </a:xfrm>
          <a:prstGeom prst="cube">
            <a:avLst>
              <a:gd name="adj" fmla="val 16107"/>
            </a:avLst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3" name="Группа 92"/>
          <p:cNvGrpSpPr/>
          <p:nvPr/>
        </p:nvGrpSpPr>
        <p:grpSpPr>
          <a:xfrm>
            <a:off x="6994445" y="3771292"/>
            <a:ext cx="4569633" cy="1024148"/>
            <a:chOff x="589107" y="3785264"/>
            <a:chExt cx="4569633" cy="1024148"/>
          </a:xfrm>
        </p:grpSpPr>
        <p:cxnSp>
          <p:nvCxnSpPr>
            <p:cNvPr id="103" name="Прямая соединительная линия 102"/>
            <p:cNvCxnSpPr/>
            <p:nvPr/>
          </p:nvCxnSpPr>
          <p:spPr>
            <a:xfrm>
              <a:off x="4194819" y="4801790"/>
              <a:ext cx="963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4194819" y="4580810"/>
              <a:ext cx="963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4194819" y="4344590"/>
              <a:ext cx="963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4194818" y="4122343"/>
              <a:ext cx="963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4194819" y="3895010"/>
              <a:ext cx="96392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4400559" y="3787444"/>
              <a:ext cx="0" cy="101434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4631058" y="3787441"/>
              <a:ext cx="0" cy="101434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4842519" y="3785265"/>
              <a:ext cx="0" cy="101434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5063499" y="3795063"/>
              <a:ext cx="0" cy="101434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Группа 111"/>
            <p:cNvGrpSpPr/>
            <p:nvPr/>
          </p:nvGrpSpPr>
          <p:grpSpPr>
            <a:xfrm>
              <a:off x="589107" y="3785264"/>
              <a:ext cx="963923" cy="1024148"/>
              <a:chOff x="589107" y="3785264"/>
              <a:chExt cx="963923" cy="1024148"/>
            </a:xfrm>
          </p:grpSpPr>
          <p:cxnSp>
            <p:nvCxnSpPr>
              <p:cNvPr id="113" name="Прямая соединительная линия 112"/>
              <p:cNvCxnSpPr/>
              <p:nvPr/>
            </p:nvCxnSpPr>
            <p:spPr>
              <a:xfrm>
                <a:off x="589109" y="4330540"/>
                <a:ext cx="963921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Прямая соединительная линия 113"/>
              <p:cNvCxnSpPr/>
              <p:nvPr/>
            </p:nvCxnSpPr>
            <p:spPr>
              <a:xfrm>
                <a:off x="589109" y="4801793"/>
                <a:ext cx="963921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/>
              <p:nvPr/>
            </p:nvCxnSpPr>
            <p:spPr>
              <a:xfrm>
                <a:off x="589108" y="4559140"/>
                <a:ext cx="963921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>
                <a:off x="589109" y="4093053"/>
                <a:ext cx="963921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>
              <a:xfrm>
                <a:off x="589107" y="3873340"/>
                <a:ext cx="963921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>
              <a:xfrm>
                <a:off x="1360179" y="3787444"/>
                <a:ext cx="0" cy="101434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/>
              <p:cNvCxnSpPr/>
              <p:nvPr/>
            </p:nvCxnSpPr>
            <p:spPr>
              <a:xfrm>
                <a:off x="1162059" y="3787444"/>
                <a:ext cx="0" cy="101434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единительная линия 119"/>
              <p:cNvCxnSpPr/>
              <p:nvPr/>
            </p:nvCxnSpPr>
            <p:spPr>
              <a:xfrm>
                <a:off x="956319" y="3795063"/>
                <a:ext cx="0" cy="101434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>
              <a:xfrm>
                <a:off x="742959" y="3785264"/>
                <a:ext cx="0" cy="101434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4" name="Прямоугольник 93"/>
          <p:cNvSpPr/>
          <p:nvPr/>
        </p:nvSpPr>
        <p:spPr>
          <a:xfrm>
            <a:off x="8142718" y="4310219"/>
            <a:ext cx="45719" cy="12654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8714879" y="4014624"/>
            <a:ext cx="344348" cy="76319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8774442" y="4322529"/>
            <a:ext cx="45719" cy="12654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8080289" y="4018281"/>
            <a:ext cx="344348" cy="76319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10060538" y="4018277"/>
            <a:ext cx="344348" cy="76319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10100954" y="4335459"/>
            <a:ext cx="45719" cy="12654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9376867" y="4018276"/>
            <a:ext cx="344348" cy="76319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9435831" y="4322530"/>
            <a:ext cx="45719" cy="12654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TextBox 101"/>
          <p:cNvSpPr txBox="1"/>
          <p:nvPr/>
        </p:nvSpPr>
        <p:spPr>
          <a:xfrm>
            <a:off x="8817986" y="3547670"/>
            <a:ext cx="774599" cy="338554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chemeClr val="bg1"/>
                </a:solidFill>
              </a:rPr>
              <a:t>КПП </a:t>
            </a:r>
          </a:p>
          <a:p>
            <a:pPr algn="ctr"/>
            <a:r>
              <a:rPr lang="ru-RU" sz="800" b="1" dirty="0">
                <a:solidFill>
                  <a:schemeClr val="bg1"/>
                </a:solidFill>
              </a:rPr>
              <a:t>предприятия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1121234" y="5161400"/>
            <a:ext cx="42563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КПП городской контролируемой зоны</a:t>
            </a:r>
          </a:p>
          <a:p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6938827" y="5111052"/>
            <a:ext cx="5187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КПП охраняемой зоны предприятия</a:t>
            </a:r>
          </a:p>
          <a:p>
            <a:pPr algn="ctr"/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4327729" y="1247777"/>
            <a:ext cx="4213873" cy="10021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25" name="Объект 10"/>
          <p:cNvSpPr txBox="1">
            <a:spLocks/>
          </p:cNvSpPr>
          <p:nvPr/>
        </p:nvSpPr>
        <p:spPr>
          <a:xfrm>
            <a:off x="4319691" y="1340752"/>
            <a:ext cx="4279061" cy="849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5"/>
              </a:buBlip>
              <a:defRPr sz="32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8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7"/>
              </a:buBlip>
              <a:defRPr sz="24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–"/>
              <a:defRPr sz="20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42D7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Выбрано 8 КПП                                                                для выявления людей с температурой, значение которой больше либо равно 37,2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 </a:t>
            </a:r>
          </a:p>
        </p:txBody>
      </p:sp>
      <p:grpSp>
        <p:nvGrpSpPr>
          <p:cNvPr id="133" name="Группа 132"/>
          <p:cNvGrpSpPr/>
          <p:nvPr/>
        </p:nvGrpSpPr>
        <p:grpSpPr>
          <a:xfrm>
            <a:off x="3142888" y="1654383"/>
            <a:ext cx="1176803" cy="1034391"/>
            <a:chOff x="3142888" y="1654381"/>
            <a:chExt cx="1176802" cy="1126919"/>
          </a:xfrm>
        </p:grpSpPr>
        <p:cxnSp>
          <p:nvCxnSpPr>
            <p:cNvPr id="126" name="Прямая соединительная линия 125"/>
            <p:cNvCxnSpPr/>
            <p:nvPr/>
          </p:nvCxnSpPr>
          <p:spPr>
            <a:xfrm>
              <a:off x="3142888" y="1654381"/>
              <a:ext cx="0" cy="1126919"/>
            </a:xfrm>
            <a:prstGeom prst="line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 flipH="1">
              <a:off x="3147744" y="1667403"/>
              <a:ext cx="1171946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Группа 134"/>
          <p:cNvGrpSpPr/>
          <p:nvPr/>
        </p:nvGrpSpPr>
        <p:grpSpPr>
          <a:xfrm>
            <a:off x="8551603" y="1686454"/>
            <a:ext cx="1171947" cy="1002318"/>
            <a:chOff x="8551603" y="1686453"/>
            <a:chExt cx="1171946" cy="1126919"/>
          </a:xfrm>
        </p:grpSpPr>
        <p:cxnSp>
          <p:nvCxnSpPr>
            <p:cNvPr id="130" name="Прямая соединительная линия 129"/>
            <p:cNvCxnSpPr/>
            <p:nvPr/>
          </p:nvCxnSpPr>
          <p:spPr>
            <a:xfrm>
              <a:off x="9716319" y="1686453"/>
              <a:ext cx="0" cy="1126919"/>
            </a:xfrm>
            <a:prstGeom prst="line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 flipH="1">
              <a:off x="8551603" y="1686453"/>
              <a:ext cx="1171946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Прямоугольник 82"/>
          <p:cNvSpPr/>
          <p:nvPr/>
        </p:nvSpPr>
        <p:spPr>
          <a:xfrm>
            <a:off x="502533" y="4703182"/>
            <a:ext cx="6976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6774647" y="4703182"/>
            <a:ext cx="6976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25A048F6-3BFD-4B0E-AB4A-9E7EEBBEFF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285" y="3162913"/>
            <a:ext cx="733163" cy="333617"/>
          </a:xfrm>
          <a:prstGeom prst="rect">
            <a:avLst/>
          </a:prstGeom>
        </p:spPr>
      </p:pic>
      <p:pic>
        <p:nvPicPr>
          <p:cNvPr id="4098" name="Picture 2" descr="\\ecp-file\shared\085\085-Документы отдела\ПСР\Временная\Лусинэ\для Кати\Картинки для презентации\герб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034" y="3185140"/>
            <a:ext cx="264055" cy="34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ecp-file\shared\085\085-Документы отдела\ПСР\Временная\Лусинэ\для Кати\Картинки для презентации\герб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933" y="1397902"/>
            <a:ext cx="794263" cy="103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25A048F6-3BFD-4B0E-AB4A-9E7EEBBEF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48" y="1523497"/>
            <a:ext cx="1865493" cy="848871"/>
          </a:xfrm>
          <a:prstGeom prst="rect">
            <a:avLst/>
          </a:prstGeom>
        </p:spPr>
      </p:pic>
      <p:grpSp>
        <p:nvGrpSpPr>
          <p:cNvPr id="91" name="Группа 90"/>
          <p:cNvGrpSpPr/>
          <p:nvPr/>
        </p:nvGrpSpPr>
        <p:grpSpPr>
          <a:xfrm>
            <a:off x="5430919" y="2495399"/>
            <a:ext cx="1897111" cy="1405963"/>
            <a:chOff x="2096747" y="3988417"/>
            <a:chExt cx="1897110" cy="1405963"/>
          </a:xfrm>
        </p:grpSpPr>
        <p:pic>
          <p:nvPicPr>
            <p:cNvPr id="128" name="Picture 2" descr="\\ecp-file\shared\085\085-Документы отдела\ПСР\Временная\Лусинэ\для Кати\Картинки для презентации\Человек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7375" y="4131600"/>
              <a:ext cx="495900" cy="767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9" name="Группа 128"/>
            <p:cNvGrpSpPr/>
            <p:nvPr/>
          </p:nvGrpSpPr>
          <p:grpSpPr>
            <a:xfrm>
              <a:off x="2096747" y="3988417"/>
              <a:ext cx="1897110" cy="1405963"/>
              <a:chOff x="2238979" y="1830617"/>
              <a:chExt cx="2743248" cy="2009624"/>
            </a:xfrm>
          </p:grpSpPr>
          <p:grpSp>
            <p:nvGrpSpPr>
              <p:cNvPr id="132" name="Группа 131"/>
              <p:cNvGrpSpPr/>
              <p:nvPr/>
            </p:nvGrpSpPr>
            <p:grpSpPr>
              <a:xfrm>
                <a:off x="2238979" y="1894117"/>
                <a:ext cx="2692448" cy="1946124"/>
                <a:chOff x="2438807" y="811859"/>
                <a:chExt cx="2692448" cy="1946124"/>
              </a:xfrm>
            </p:grpSpPr>
            <p:sp>
              <p:nvSpPr>
                <p:cNvPr id="137" name="Овал 136"/>
                <p:cNvSpPr/>
                <p:nvPr/>
              </p:nvSpPr>
              <p:spPr>
                <a:xfrm>
                  <a:off x="3540580" y="811859"/>
                  <a:ext cx="1590675" cy="1511152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" name="Прямоугольник 137"/>
                <p:cNvSpPr/>
                <p:nvPr/>
              </p:nvSpPr>
              <p:spPr>
                <a:xfrm rot="2914992">
                  <a:off x="3021363" y="2021899"/>
                  <a:ext cx="153528" cy="13186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9" name="Прямоугольник 138"/>
                <p:cNvSpPr/>
                <p:nvPr/>
              </p:nvSpPr>
              <p:spPr>
                <a:xfrm rot="19122113">
                  <a:off x="3609924" y="2051198"/>
                  <a:ext cx="117641" cy="2217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6" name="Овал 135"/>
              <p:cNvSpPr/>
              <p:nvPr/>
            </p:nvSpPr>
            <p:spPr>
              <a:xfrm>
                <a:off x="3391552" y="1830617"/>
                <a:ext cx="1590675" cy="1511152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40" name="Picture 2" descr="\\ecp-file\shared\085\085-Документы отдела\ПСР\Временная\Лусинэ\для Кати\Картинки для презентации\человек синий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578" y="2574452"/>
            <a:ext cx="545433" cy="87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00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Дуга 62"/>
          <p:cNvSpPr/>
          <p:nvPr/>
        </p:nvSpPr>
        <p:spPr>
          <a:xfrm flipH="1">
            <a:off x="3254828" y="1836152"/>
            <a:ext cx="2809768" cy="3793348"/>
          </a:xfrm>
          <a:prstGeom prst="arc">
            <a:avLst>
              <a:gd name="adj1" fmla="val 16207613"/>
              <a:gd name="adj2" fmla="val 5323177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Дуга 54"/>
          <p:cNvSpPr/>
          <p:nvPr/>
        </p:nvSpPr>
        <p:spPr>
          <a:xfrm>
            <a:off x="6723232" y="1836152"/>
            <a:ext cx="2552700" cy="3773061"/>
          </a:xfrm>
          <a:prstGeom prst="arc">
            <a:avLst>
              <a:gd name="adj1" fmla="val 16402886"/>
              <a:gd name="adj2" fmla="val 5428543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6CD59B-593C-4725-8DB7-062477328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4515" y="213175"/>
            <a:ext cx="1143000" cy="121684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C29C9-1F7E-4EC9-BDA1-E4F613B20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5669" y="1"/>
            <a:ext cx="7906216" cy="1153886"/>
          </a:xfrm>
        </p:spPr>
        <p:txBody>
          <a:bodyPr anchor="ctr">
            <a:norm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ПРИНЯТО СОВМЕСТНОЕ РЕШЕНИЕ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 22.04.2020 №103-01-70/603)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A048F6-3BFD-4B0E-AB4A-9E7EEBBEF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" y="181418"/>
            <a:ext cx="1865493" cy="8488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6CF2EF-2DCB-4151-B09A-AC2B1CEBFC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61" y="181417"/>
            <a:ext cx="1168360" cy="84887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95943" y="1153886"/>
            <a:ext cx="11767468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8857" y="5747656"/>
            <a:ext cx="1191986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войная стрелка влево/вправо 20"/>
          <p:cNvSpPr/>
          <p:nvPr/>
        </p:nvSpPr>
        <p:spPr>
          <a:xfrm rot="5400000" flipH="1">
            <a:off x="5662626" y="4536431"/>
            <a:ext cx="975015" cy="371417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/>
          <p:cNvGrpSpPr/>
          <p:nvPr/>
        </p:nvGrpSpPr>
        <p:grpSpPr>
          <a:xfrm>
            <a:off x="5158977" y="2341645"/>
            <a:ext cx="2002712" cy="1893825"/>
            <a:chOff x="5158977" y="2341643"/>
            <a:chExt cx="2002712" cy="1893825"/>
          </a:xfrm>
        </p:grpSpPr>
        <p:pic>
          <p:nvPicPr>
            <p:cNvPr id="19" name="Picture 2" descr="G:\С рабочего стола\Инвалиды\ОООИБРС\ВСП\лого\ВСП-лого серый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6000" contrast="32000"/>
            </a:blip>
            <a:srcRect/>
            <a:stretch>
              <a:fillRect/>
            </a:stretch>
          </p:blipFill>
          <p:spPr bwMode="auto">
            <a:xfrm>
              <a:off x="5242614" y="2341643"/>
              <a:ext cx="1792943" cy="1893825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5158977" y="3151952"/>
              <a:ext cx="2002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accent6">
                      <a:lumMod val="50000"/>
                    </a:schemeClr>
                  </a:solidFill>
                </a:rPr>
                <a:t>СОВМЕСТНОЕ РЕШЕНИЕ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342669" y="1600823"/>
            <a:ext cx="3590516" cy="462440"/>
            <a:chOff x="1338110" y="1251857"/>
            <a:chExt cx="3590516" cy="46244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338110" y="1251857"/>
              <a:ext cx="3581399" cy="462440"/>
            </a:xfrm>
            <a:prstGeom prst="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347226" y="1333296"/>
              <a:ext cx="3581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070C0"/>
                  </a:solidFill>
                </a:rPr>
                <a:t>ПРЕДПРИЯТИЕ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8201369" y="3382596"/>
            <a:ext cx="3595715" cy="462440"/>
            <a:chOff x="7151538" y="2055934"/>
            <a:chExt cx="3595715" cy="46244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7151538" y="2055934"/>
              <a:ext cx="3581399" cy="462440"/>
            </a:xfrm>
            <a:prstGeom prst="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65854" y="2135889"/>
              <a:ext cx="35813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070C0"/>
                  </a:solidFill>
                </a:rPr>
                <a:t>ФГБУЗ ЦМСЧ №91 ФМБА РОССИИ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605654" y="5243253"/>
            <a:ext cx="3595715" cy="462440"/>
            <a:chOff x="7151538" y="2055934"/>
            <a:chExt cx="3595715" cy="46244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7151538" y="2055934"/>
              <a:ext cx="3581399" cy="462440"/>
            </a:xfrm>
            <a:prstGeom prst="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165854" y="2114117"/>
              <a:ext cx="35813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070C0"/>
                  </a:solidFill>
                </a:rPr>
                <a:t>СИЛЫ ОХРАНЫ</a:t>
              </a:r>
            </a:p>
          </p:txBody>
        </p:sp>
      </p:grpSp>
      <p:sp>
        <p:nvSpPr>
          <p:cNvPr id="47" name="Двойная стрелка влево/вправо 46"/>
          <p:cNvSpPr/>
          <p:nvPr/>
        </p:nvSpPr>
        <p:spPr>
          <a:xfrm flipH="1">
            <a:off x="4214161" y="3430074"/>
            <a:ext cx="975015" cy="371417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войная стрелка влево/вправо 48"/>
          <p:cNvSpPr/>
          <p:nvPr/>
        </p:nvSpPr>
        <p:spPr>
          <a:xfrm rot="10800000" flipH="1">
            <a:off x="7076071" y="3443186"/>
            <a:ext cx="975015" cy="371417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войная стрелка влево/вправо 49"/>
          <p:cNvSpPr/>
          <p:nvPr/>
        </p:nvSpPr>
        <p:spPr>
          <a:xfrm rot="9086442" flipH="1">
            <a:off x="6678944" y="2284906"/>
            <a:ext cx="869099" cy="371417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7593651" y="1600823"/>
            <a:ext cx="3603632" cy="462440"/>
            <a:chOff x="6922481" y="1344182"/>
            <a:chExt cx="3603632" cy="46244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6922481" y="1344182"/>
              <a:ext cx="3581399" cy="462440"/>
            </a:xfrm>
            <a:prstGeom prst="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44713" y="1417406"/>
              <a:ext cx="3581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070C0"/>
                  </a:solidFill>
                </a:rPr>
                <a:t>ГО «ГОРОД ЛЕСНОЙ»</a:t>
              </a:r>
            </a:p>
          </p:txBody>
        </p:sp>
      </p:grpSp>
      <p:sp>
        <p:nvSpPr>
          <p:cNvPr id="37" name="Двойная стрелка влево/вправо 36"/>
          <p:cNvSpPr/>
          <p:nvPr/>
        </p:nvSpPr>
        <p:spPr>
          <a:xfrm rot="1710284" flipH="1">
            <a:off x="4800154" y="2240587"/>
            <a:ext cx="869099" cy="371417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/>
          <p:cNvGrpSpPr/>
          <p:nvPr/>
        </p:nvGrpSpPr>
        <p:grpSpPr>
          <a:xfrm>
            <a:off x="537697" y="3357276"/>
            <a:ext cx="3581400" cy="523220"/>
            <a:chOff x="494153" y="3237530"/>
            <a:chExt cx="3581400" cy="52322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494153" y="3250349"/>
              <a:ext cx="3581399" cy="462440"/>
            </a:xfrm>
            <a:prstGeom prst="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4153" y="3237530"/>
              <a:ext cx="3581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070C0"/>
                  </a:solidFill>
                </a:rPr>
                <a:t>МЕЖРЕГИОНАЛЬНОЕ УПРАВЛЕНИЕ </a:t>
              </a:r>
            </a:p>
            <a:p>
              <a:pPr algn="ctr"/>
              <a:r>
                <a:rPr lang="ru-RU" sz="1400" b="1" dirty="0">
                  <a:solidFill>
                    <a:srgbClr val="0070C0"/>
                  </a:solidFill>
                </a:rPr>
                <a:t>№91 ФМБА РОССИИ</a:t>
              </a:r>
            </a:p>
          </p:txBody>
        </p:sp>
      </p:grpSp>
      <p:cxnSp>
        <p:nvCxnSpPr>
          <p:cNvPr id="65" name="Прямая соединительная линия 64"/>
          <p:cNvCxnSpPr>
            <a:stCxn id="6" idx="3"/>
            <a:endCxn id="35" idx="1"/>
          </p:cNvCxnSpPr>
          <p:nvPr/>
        </p:nvCxnSpPr>
        <p:spPr>
          <a:xfrm>
            <a:off x="4924068" y="1832043"/>
            <a:ext cx="266958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586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857" y="1153886"/>
            <a:ext cx="6749144" cy="4571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6CD59B-593C-4725-8DB7-062477328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8177" y="263703"/>
            <a:ext cx="1143000" cy="121684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C29C9-1F7E-4EC9-BDA1-E4F613B20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0351" y="95251"/>
            <a:ext cx="7906216" cy="106861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ИЗМЕНЁН ПОРЯДОК ПРОХОДА ЧЕРЕЗ КПП, ИСКЛЮЧЕНО СКОПЛЕНИЕ ЛЮДЕЙ НА КПП И ПРИЛЕГАЮЩИХ К НИМ ТЕРРИТОРИЯХ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A048F6-3BFD-4B0E-AB4A-9E7EEBBEF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" y="181418"/>
            <a:ext cx="1865493" cy="8488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6CF2EF-2DCB-4151-B09A-AC2B1CEBFC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61" y="181417"/>
            <a:ext cx="1168360" cy="84887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95943" y="1153886"/>
            <a:ext cx="11767468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8857" y="5747656"/>
            <a:ext cx="1191986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7680325" y="2215882"/>
            <a:ext cx="446813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Разработаны и Утверждены порядки работ по наблюдению за термометрическими показателями людей, перемещающихся и въезжающих на территории КПП ГКЗ (городской контролируемой зоны): Совместное решение от 22.03.2020       №103-01-70/603; Приказ ГД от 07.05.2020 №71-П.</a:t>
            </a:r>
          </a:p>
          <a:p>
            <a:pPr algn="just"/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693481" y="1229212"/>
            <a:ext cx="45048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Утверждено Совместное решение от 22.03.2020  №103-01-70/603 между генеральным директором предприятия и Главой    ГО «Город Лесной».</a:t>
            </a:r>
          </a:p>
          <a:p>
            <a:pPr algn="just"/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921514" y="1016455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4DC6858-D1C8-4F47-957F-8F3428BDBB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3" y="1455864"/>
            <a:ext cx="2737461" cy="376256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286AF2F-F9F1-4EBC-B39D-3925495C3F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59" y="2444669"/>
            <a:ext cx="2997516" cy="2003591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7692111" y="4972519"/>
            <a:ext cx="44468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Визуализированы правила прохода через КПП для простоты восприятия информации и уменьшения времени нахождения на КПП.</a:t>
            </a:r>
          </a:p>
          <a:p>
            <a:pPr algn="just"/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36776" y="2208513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50083" y="4633236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705259" y="3596797"/>
            <a:ext cx="43942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 и Утвержден порядок работ по наблюдению за термометрическими показателями людей, находящихся на территориях КПП охраняемой зоны предприятия. Приказ ГД от 07.05.2020 №71-П.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23162" y="3537544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94216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7010401" y="1150089"/>
            <a:ext cx="5162249" cy="4571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6CD59B-593C-4725-8DB7-062477328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6287" y="213175"/>
            <a:ext cx="1143000" cy="121684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A048F6-3BFD-4B0E-AB4A-9E7EEBBEF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" y="181418"/>
            <a:ext cx="1865493" cy="8488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6CF2EF-2DCB-4151-B09A-AC2B1CEBFC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61" y="181417"/>
            <a:ext cx="1168360" cy="84887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95943" y="1153886"/>
            <a:ext cx="11767468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8857" y="5747656"/>
            <a:ext cx="1191986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7891240" y="1976856"/>
            <a:ext cx="43071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Разделены потоки людей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КПП (установлены металлические ограждения, на пол и стены нанесены указатели и разметка, маршрутизирующие посетителей КПП). </a:t>
            </a:r>
          </a:p>
          <a:p>
            <a:pPr algn="just"/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137401" y="115388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174439" y="195777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223418" y="287634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916338" y="1334079"/>
            <a:ext cx="42563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 анализ посещаемости КПП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определены часы пик.</a:t>
            </a:r>
          </a:p>
          <a:p>
            <a:pPr algn="just"/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226603" y="389492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894103" y="3003326"/>
            <a:ext cx="4307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Определена и 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отделена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металлическими ограждениями 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зона временной изоляции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 с повышенной температурой тела. </a:t>
            </a:r>
          </a:p>
          <a:p>
            <a:pPr algn="just"/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03930" y="3885789"/>
            <a:ext cx="4307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Обозначена стоп-линия,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определяющая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оптимальное расстояние, при котором измерение температуры </a:t>
            </a:r>
            <a:r>
              <a:rPr lang="ru-RU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тепловизором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производится с наименьшей погрешностью.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7FAC29C9-1F7E-4EC9-BDA1-E4F613B20655}"/>
              </a:ext>
            </a:extLst>
          </p:cNvPr>
          <p:cNvSpPr txBox="1">
            <a:spLocks/>
          </p:cNvSpPr>
          <p:nvPr/>
        </p:nvSpPr>
        <p:spPr>
          <a:xfrm>
            <a:off x="2600351" y="95251"/>
            <a:ext cx="7906216" cy="10686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ИЗМЕНЁН ПОРЯДОК ПРОХОДА ЧЕРЕЗ КПП, ИСКЛЮЧЕНО СКОПЛЕНИЕ ЛЮДЕЙ НА КПП И ПРИЛЕГАЮЩИХ К НИМ ТЕРРИТОРИЯХ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916338" y="5022067"/>
            <a:ext cx="4307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 изменении правил прохода и въезда через КПП 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размещена в СМИ.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236128" y="480828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2050" name="Picture 2" descr="C:\Users\034-Podoksenova\Desktop\2КПП Вахт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" y="1330470"/>
            <a:ext cx="6891050" cy="42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401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2694217" y="4992376"/>
            <a:ext cx="7266212" cy="6832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6CD59B-593C-4725-8DB7-062477328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6287" y="213175"/>
            <a:ext cx="1143000" cy="121684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A048F6-3BFD-4B0E-AB4A-9E7EEBBEF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" y="181418"/>
            <a:ext cx="1865493" cy="8488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6CF2EF-2DCB-4151-B09A-AC2B1CEBFC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61" y="181417"/>
            <a:ext cx="1168360" cy="84887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95943" y="1153886"/>
            <a:ext cx="11767468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8857" y="5747656"/>
            <a:ext cx="1191986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3723929" y="1524000"/>
            <a:ext cx="4756052" cy="3254829"/>
            <a:chOff x="513994" y="1368679"/>
            <a:chExt cx="5731036" cy="3897409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484819D-8B3D-4AD8-A018-374B9EF58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790" y="2002666"/>
              <a:ext cx="1452240" cy="996008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5484819D-8B3D-4AD8-A018-374B9EF58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94" y="2002666"/>
              <a:ext cx="1452240" cy="996008"/>
            </a:xfrm>
            <a:prstGeom prst="rect">
              <a:avLst/>
            </a:prstGeom>
          </p:spPr>
        </p:pic>
        <p:pic>
          <p:nvPicPr>
            <p:cNvPr id="2050" name="Picture 2" descr="\\ecp-file\shared\085\085-Документы отдела\ПСР\Временная\Лусинэ\для Кати\Картинки для презентации\Расстояние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724" y="3157078"/>
              <a:ext cx="1803430" cy="1976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FC2C001-6DA1-42D5-9C41-94D076AE2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8316" y="1368679"/>
              <a:ext cx="2206833" cy="2206833"/>
            </a:xfrm>
            <a:prstGeom prst="rect">
              <a:avLst/>
            </a:prstGeom>
          </p:spPr>
        </p:pic>
        <p:pic>
          <p:nvPicPr>
            <p:cNvPr id="21" name="Picture 2" descr="\\ecp-file\shared\085\085-Документы отдела\ПСР\Временная\Лусинэ\для Кати\Картинки для презентации\Расстояние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76461" y="3289762"/>
              <a:ext cx="1903216" cy="1976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7FAC29C9-1F7E-4EC9-BDA1-E4F613B20655}"/>
              </a:ext>
            </a:extLst>
          </p:cNvPr>
          <p:cNvSpPr txBox="1">
            <a:spLocks/>
          </p:cNvSpPr>
          <p:nvPr/>
        </p:nvSpPr>
        <p:spPr>
          <a:xfrm>
            <a:off x="108856" y="85276"/>
            <a:ext cx="12083143" cy="10686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СОБЛЮДЕНИЕ СОЦИАЛЬНОГО </a:t>
            </a:r>
          </a:p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ДИСТАНЦИРОВАНИЯ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917378" y="5035920"/>
            <a:ext cx="69233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КПП и прилегающих к ним территориях нанесена специальная разметка и размещены указатели для соблюдения безопасного расстояния. </a:t>
            </a:r>
          </a:p>
          <a:p>
            <a:pPr algn="ctr"/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29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265910" y="1175659"/>
            <a:ext cx="8904317" cy="4571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6CD59B-593C-4725-8DB7-062477328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4515" y="213175"/>
            <a:ext cx="1143000" cy="121684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C29C9-1F7E-4EC9-BDA1-E4F613B20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687" y="496993"/>
            <a:ext cx="9125871" cy="44643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МЕДИЦИНСКОГО ПЕРСОНАЛА ДЛЯ ИЗМЕРЕНИЯ ТЕРМОМЕТРИЧЕСКИХ ПОКАЗАТЕЛЕЙ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A048F6-3BFD-4B0E-AB4A-9E7EEBBEF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" y="181418"/>
            <a:ext cx="1865493" cy="8488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6CF2EF-2DCB-4151-B09A-AC2B1CEBFC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61" y="181417"/>
            <a:ext cx="1168360" cy="84887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95943" y="1153886"/>
            <a:ext cx="11767468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8857" y="5747656"/>
            <a:ext cx="1191986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352999" y="1754153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108334" y="3535013"/>
            <a:ext cx="79203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Организована работа медицинского персонала: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транспортом комбината осуществляется доставка медицинского персонала комбината и ЦМСЧ-91 на КПП ГКЗ и охраняемой зоны предприятия;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оборудованы рабочие места для персонала и организованы бытовые условия;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рабочие места оснащены канцелярскими принадлежностями, СИЗ и антисептическими растворами в необходимом количестве, журналами для учета людей с выявленной температурой, чек-листы опроса, алгоритм действий при выявлении повышенной температуры (памятка).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\\ecp-file\shared\085\085-Документы отдела\ПСР\Временная\Лусинэ\для Кати\Картинки для презентации\Доетор женьщин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38" y="1730395"/>
            <a:ext cx="2906683" cy="340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009822" y="1682626"/>
            <a:ext cx="81586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 состав медицинского персонала и утвержден график его работы на КПП: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территориях КПП ГКЗ наблюдения проводят медицинские работники Центра реабилитации предприятия (трехсменный график работы по 6 ч);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территориях КПП охраняемой зоны предприятия  наблюдения проводят медицинские работники ФГБУЗ ЦМСЧ №91 ФМБА России (двухсменный график работы по 5 ч);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95881" y="3683675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40806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6906992" y="1160977"/>
            <a:ext cx="5276545" cy="4571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\\ecp-file\shared\085\085-Документы отдела\ПСР\Временная\Лусинэ\для Кати\Картинки для презентации\Тепловизо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54" y="2540483"/>
            <a:ext cx="2867247" cy="234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6CD59B-593C-4725-8DB7-062477328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6287" y="213175"/>
            <a:ext cx="1143000" cy="121684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C29C9-1F7E-4EC9-BDA1-E4F613B20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4100" y="0"/>
            <a:ext cx="8252265" cy="115388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ДЛЯ ВЫЯВЛЕНИЯ ЛЮДЕЙ С ПОВЫШЕННЫМИ ТЕРМОМЕТРИЧЕСКИМИ ПОКАЗАТЕЛЯМИ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A048F6-3BFD-4B0E-AB4A-9E7EEBBEFF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" y="181418"/>
            <a:ext cx="1865493" cy="8488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6CF2EF-2DCB-4151-B09A-AC2B1CEBFC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61" y="181417"/>
            <a:ext cx="1168360" cy="84887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95943" y="1153886"/>
            <a:ext cx="11767468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8857" y="5747656"/>
            <a:ext cx="11919864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170311" y="3664890"/>
            <a:ext cx="0" cy="1858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819915" y="4730936"/>
            <a:ext cx="0" cy="792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189512" y="5465051"/>
            <a:ext cx="3619506" cy="0"/>
          </a:xfrm>
          <a:prstGeom prst="line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4601478" y="5000410"/>
            <a:ext cx="7505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м</a:t>
            </a:r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6200000">
            <a:off x="3800506" y="1752409"/>
            <a:ext cx="2247687" cy="3943515"/>
          </a:xfrm>
          <a:prstGeom prst="triangle">
            <a:avLst>
              <a:gd name="adj" fmla="val 52487"/>
            </a:avLst>
          </a:prstGeom>
          <a:gradFill>
            <a:gsLst>
              <a:gs pos="0">
                <a:srgbClr val="FF9933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845667" y="3420047"/>
            <a:ext cx="716863" cy="52322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endParaRPr lang="ru-RU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583439" y="2648005"/>
            <a:ext cx="45665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Произведена установка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тепловизоров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3 КПП ГКЗ и 5 КПП охраняемой зоны предприятия.</a:t>
            </a:r>
          </a:p>
          <a:p>
            <a:pPr algn="just"/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589183" y="1258662"/>
            <a:ext cx="4533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Комбинатом приобретены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тепловизоры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типа НМХ 315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имеющие </a:t>
            </a:r>
            <a:r>
              <a:rPr lang="ru-RU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 обзора – 30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ru-RU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длину охвата – 6 м,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бесконтактные устройства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измерения температуры (пирометры).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30828" y="1266208"/>
            <a:ext cx="612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941718" y="2492870"/>
            <a:ext cx="612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959884" y="3622560"/>
            <a:ext cx="612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970771" y="4699800"/>
            <a:ext cx="612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554385" y="3890552"/>
            <a:ext cx="4563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Проведена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тестовая эксплуатация и настройка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тепловизоров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период 24-27.04.2020.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554385" y="4811095"/>
            <a:ext cx="447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27.04.2020 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организована постоянная работа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выявлению людей с повышенными термометрическими показателями.</a:t>
            </a:r>
          </a:p>
        </p:txBody>
      </p:sp>
      <p:sp>
        <p:nvSpPr>
          <p:cNvPr id="9" name="Дуга 8"/>
          <p:cNvSpPr/>
          <p:nvPr/>
        </p:nvSpPr>
        <p:spPr>
          <a:xfrm>
            <a:off x="3492959" y="3501998"/>
            <a:ext cx="382647" cy="339752"/>
          </a:xfrm>
          <a:prstGeom prst="arc">
            <a:avLst>
              <a:gd name="adj1" fmla="val 17711655"/>
              <a:gd name="adj2" fmla="val 429097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414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1248</Words>
  <Application>Microsoft Macintosh PowerPoint</Application>
  <PresentationFormat>Широкоэкранный</PresentationFormat>
  <Paragraphs>218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Объект упаковщика для оболочки</vt:lpstr>
      <vt:lpstr>Презентация PowerPoint</vt:lpstr>
      <vt:lpstr>ЦЕЛЬ и ЗАДАЧИ</vt:lpstr>
      <vt:lpstr>ВЫБОР ОБЪЕКТОВ </vt:lpstr>
      <vt:lpstr>ПРИНЯТО СОВМЕСТНОЕ РЕШЕНИЕ (от 22.04.2020 №103-01-70/603)</vt:lpstr>
      <vt:lpstr>ИЗМЕНЁН ПОРЯДОК ПРОХОДА ЧЕРЕЗ КПП, ИСКЛЮЧЕНО СКОПЛЕНИЕ ЛЮДЕЙ НА КПП И ПРИЛЕГАЮЩИХ К НИМ ТЕРРИТОРИЯХ</vt:lpstr>
      <vt:lpstr>Презентация PowerPoint</vt:lpstr>
      <vt:lpstr>Презентация PowerPoint</vt:lpstr>
      <vt:lpstr>ОРГАНИЗАЦИЯ РАБОТЫ МЕДИЦИНСКОГО ПЕРСОНАЛА ДЛЯ ИЗМЕРЕНИЯ ТЕРМОМЕТРИЧЕСКИХ ПОКАЗАТЕЛЕЙ</vt:lpstr>
      <vt:lpstr>ОБОРУДОВАНИЕ ДЛЯ ВЫЯВЛЕНИЯ ЛЮДЕЙ С ПОВЫШЕННЫМИ ТЕРМОМЕТРИЧЕСКИМИ ПОКАЗАТЕЛЯМИ</vt:lpstr>
      <vt:lpstr>ОСНОВНЫЕ ОБЯЗАННОСТИ МЕДИЦИНСКОГО РАБОТНИКА ПРИ ВЫЯВЛЕНИИ ПОВЫШЕННОЙ ТЕМПЕРАТУРЫ</vt:lpstr>
      <vt:lpstr>РАЗРАБОТАННЫЕ ДОКУМЕНТЫ</vt:lpstr>
      <vt:lpstr>ПРИЛОЖЕНИЯ</vt:lpstr>
      <vt:lpstr>ПРИЛОЖЕНИЯ</vt:lpstr>
      <vt:lpstr>Презентация PowerPoint</vt:lpstr>
      <vt:lpstr>ПРИЛОЖЕНИЯ</vt:lpstr>
      <vt:lpstr>ПРИЛОЖЕНИЯ</vt:lpstr>
      <vt:lpstr>ПРИЛОЖЕНИЯ</vt:lpstr>
      <vt:lpstr>ИНФОРМАЦИОННЫЕ И НАВИГАЦИОННЫЕ МАТЕРИАЛЫ</vt:lpstr>
      <vt:lpstr>ИНФОРМАЦИОННЫЕ И НАВИГАЦИОННЫЕ МАТЕРИАЛЫ</vt:lpstr>
      <vt:lpstr>ПРИЛОЖЕНИЯ</vt:lpstr>
      <vt:lpstr>ПРИЛОЖЕНИЯ</vt:lpstr>
      <vt:lpstr>ВИДЕОРОЛИК КПП_Тепловизоры_25.04.2020</vt:lpstr>
      <vt:lpstr>ВИДЕОРОЛИК КПП_АвтоПроезды_07.05.2020</vt:lpstr>
      <vt:lpstr>ПРИЛОЖЕНИЯ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Крупенко Лусинэ Владимировна</dc:creator>
  <cp:lastModifiedBy>Иван Иванов</cp:lastModifiedBy>
  <cp:revision>195</cp:revision>
  <cp:lastPrinted>2020-05-05T11:14:31Z</cp:lastPrinted>
  <dcterms:created xsi:type="dcterms:W3CDTF">2020-05-03T07:23:39Z</dcterms:created>
  <dcterms:modified xsi:type="dcterms:W3CDTF">2020-05-28T12:05:08Z</dcterms:modified>
</cp:coreProperties>
</file>