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sldIdLst>
    <p:sldId id="290" r:id="rId2"/>
    <p:sldId id="261" r:id="rId3"/>
    <p:sldId id="262" r:id="rId4"/>
    <p:sldId id="266" r:id="rId5"/>
    <p:sldId id="291" r:id="rId6"/>
    <p:sldId id="263" r:id="rId7"/>
    <p:sldId id="271" r:id="rId8"/>
    <p:sldId id="264" r:id="rId9"/>
    <p:sldId id="268" r:id="rId10"/>
    <p:sldId id="285" r:id="rId11"/>
    <p:sldId id="284" r:id="rId12"/>
    <p:sldId id="272" r:id="rId13"/>
    <p:sldId id="274" r:id="rId14"/>
    <p:sldId id="286" r:id="rId15"/>
    <p:sldId id="279" r:id="rId16"/>
    <p:sldId id="278" r:id="rId17"/>
    <p:sldId id="280" r:id="rId18"/>
    <p:sldId id="281" r:id="rId19"/>
    <p:sldId id="292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0"/>
      <c:depthPercent val="12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0328422284417083E-2"/>
          <c:y val="2.8662420382165606E-2"/>
          <c:w val="0.84042721753936811"/>
          <c:h val="0.9501630368287457"/>
        </c:manualLayout>
      </c:layout>
      <c:bar3DChart>
        <c:barDir val="col"/>
        <c:grouping val="clustered"/>
        <c:ser>
          <c:idx val="2"/>
          <c:order val="0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770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1083453399573186E-2"/>
                  <c:y val="-6.78540955289494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</a:t>
                    </a:r>
                    <a:r>
                      <a:rPr lang="en-US" dirty="0" smtClean="0"/>
                      <a:t>11,4</a:t>
                    </a:r>
                    <a:r>
                      <a:rPr lang="ru-RU" dirty="0" smtClean="0"/>
                      <a:t> раза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6398241533001321E-2"/>
                  <c:y val="-6.1068685976054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3 раза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398241533001321E-2"/>
                  <c:y val="-5.4283276423159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</a:t>
                    </a:r>
                    <a:r>
                      <a:rPr lang="en-US" dirty="0" smtClean="0"/>
                      <a:t>2,5</a:t>
                    </a:r>
                    <a:r>
                      <a:rPr lang="ru-RU" dirty="0" smtClean="0"/>
                      <a:t> раза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2796483066002732E-2"/>
                  <c:y val="-4.74978668702645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 </a:t>
                    </a:r>
                    <a:r>
                      <a:rPr lang="en-US" dirty="0" smtClean="0"/>
                      <a:t>1,5</a:t>
                    </a:r>
                    <a:r>
                      <a:rPr lang="ru-RU" dirty="0" smtClean="0"/>
                      <a:t> раза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11.4</c:v>
                </c:pt>
                <c:pt idx="1">
                  <c:v>3</c:v>
                </c:pt>
                <c:pt idx="2">
                  <c:v>2.5</c:v>
                </c:pt>
                <c:pt idx="3">
                  <c:v>1.5</c:v>
                </c:pt>
              </c:numCache>
            </c:numRef>
          </c:val>
        </c:ser>
        <c:gapWidth val="130"/>
        <c:gapDepth val="70"/>
        <c:shape val="box"/>
        <c:axId val="46673920"/>
        <c:axId val="46675840"/>
        <c:axId val="0"/>
      </c:bar3DChart>
      <c:catAx>
        <c:axId val="46673920"/>
        <c:scaling>
          <c:orientation val="minMax"/>
        </c:scaling>
        <c:delete val="1"/>
        <c:axPos val="b"/>
        <c:numFmt formatCode="General" sourceLinked="1"/>
        <c:tickLblPos val="none"/>
        <c:crossAx val="46675840"/>
        <c:crosses val="autoZero"/>
        <c:auto val="1"/>
        <c:lblAlgn val="ctr"/>
        <c:lblOffset val="100"/>
        <c:tickLblSkip val="1"/>
        <c:tickMarkSkip val="1"/>
      </c:catAx>
      <c:valAx>
        <c:axId val="46675840"/>
        <c:scaling>
          <c:orientation val="minMax"/>
        </c:scaling>
        <c:delete val="1"/>
        <c:axPos val="l"/>
        <c:numFmt formatCode="General" sourceLinked="1"/>
        <c:tickLblPos val="none"/>
        <c:crossAx val="46673920"/>
        <c:crosses val="autoZero"/>
        <c:crossBetween val="between"/>
      </c:valAx>
      <c:spPr>
        <a:noFill/>
        <a:ln w="1540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0.13177</cdr:x>
      <cdr:y>0.87787</cdr:y>
    </cdr:from>
    <cdr:to>
      <cdr:x>0.25037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4380" y="1643075"/>
          <a:ext cx="642942" cy="2285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СССР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0.30308</cdr:x>
      <cdr:y>0.87787</cdr:y>
    </cdr:from>
    <cdr:to>
      <cdr:x>0.42167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643074" y="1643075"/>
          <a:ext cx="642942" cy="228588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США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0.4612</cdr:x>
      <cdr:y>0.87787</cdr:y>
    </cdr:from>
    <cdr:to>
      <cdr:x>0.61933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00330" y="1643073"/>
          <a:ext cx="857256" cy="22858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Франция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0.63251</cdr:x>
      <cdr:y>0.87787</cdr:y>
    </cdr:from>
    <cdr:to>
      <cdr:x>0.79064</cdr:x>
      <cdr:y>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429024" y="1714512"/>
          <a:ext cx="857256" cy="228589"/>
        </a:xfrm>
        <a:prstGeom xmlns:a="http://schemas.openxmlformats.org/drawingml/2006/main" prst="rect">
          <a:avLst/>
        </a:prstGeom>
        <a:gradFill xmlns:a="http://schemas.openxmlformats.org/drawingml/2006/main" rotWithShape="1">
          <a:gsLst>
            <a:gs pos="0">
              <a:srgbClr val="C32D2E">
                <a:tint val="35000"/>
                <a:satMod val="253000"/>
              </a:srgbClr>
            </a:gs>
            <a:gs pos="50000">
              <a:srgbClr val="C32D2E">
                <a:tint val="42000"/>
                <a:satMod val="255000"/>
              </a:srgbClr>
            </a:gs>
            <a:gs pos="97000">
              <a:srgbClr val="C32D2E">
                <a:tint val="53000"/>
                <a:satMod val="260000"/>
              </a:srgbClr>
            </a:gs>
            <a:gs pos="100000">
              <a:srgbClr val="C32D2E"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 xmlns:a="http://schemas.openxmlformats.org/drawingml/2006/main" w="9525" cap="flat" cmpd="sng" algn="ctr">
          <a:solidFill>
            <a:srgbClr val="C32D2E"/>
          </a:solidFill>
          <a:prstDash val="solid"/>
        </a:ln>
        <a:effectLst xmlns:a="http://schemas.openxmlformats.org/drawingml/2006/main">
          <a:outerShdw blurRad="63500" dist="25400" dir="5400000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Англия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0.2899</cdr:x>
      <cdr:y>0.12213</cdr:y>
    </cdr:from>
    <cdr:to>
      <cdr:x>0.80381</cdr:x>
      <cdr:y>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571636" y="285752"/>
          <a:ext cx="2786082" cy="1643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2225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C7C3-D1B1-445C-91AA-05A54C8F625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D644-A3F5-483D-A392-B8669EB89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D644-A3F5-483D-A392-B8669EB89D7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CEC61-BADF-4BB0-99E3-98FAB326756A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F27C1-383F-47D0-80BA-A3319FE8567B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01A186-3315-4B8F-8B44-8B7DFE6F6A56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8DBEAC-8D32-48D9-A184-5F76AE9F27E0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F72EB3-BF4C-4E29-8458-B8549913AA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F3696A-EAF9-4E3D-A459-687647509AD5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2E79FC-9F0A-4EDE-A049-084066ABD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55022-1B5C-4848-B74F-18F54554A9AF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8C0CD-E781-4967-B7F8-BC9F2681427C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ED1F-BB2F-4C40-82C4-DC3A9F665653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85ADA-A9BB-4B97-A5E5-CD0E6437BA44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F6116D-060A-4680-87E2-7D5BAB5C8B6F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8ED2B-A5CE-438C-AA5E-CB45C4C94D21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1C3E9-DC61-4CB6-8BF5-C8C3B120E5F9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2B48B-1490-429A-880B-B02119D7A7F8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D0E13D-82E7-4715-8890-6B6D736A1702}" type="datetime1">
              <a:rPr lang="ru-RU" smtClean="0"/>
              <a:pPr/>
              <a:t>11.10.2011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CBBE2C-E99A-489C-AEC5-898A55BC3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357190"/>
            <a:ext cx="8143900" cy="20716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архивных материалов по теме: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Мин.сред.маш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СССР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ПРОИЗВОДИТЕЛЬНОСТИ ТРУДА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 научной организации труда, производства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НОТП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3143248"/>
            <a:ext cx="8143900" cy="3714776"/>
          </a:xfrm>
        </p:spPr>
        <p:txBody>
          <a:bodyPr>
            <a:normAutofit fontScale="92500" lnSpcReduction="20000"/>
          </a:bodyPr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Обозов С.А. 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Москва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г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72000" y="2428868"/>
            <a:ext cx="714380" cy="8572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143248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Необходимые выводы к созданию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Производственной системы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а 195 из 1229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071802" y="3856460"/>
            <a:ext cx="3714776" cy="3001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8662" y="0"/>
            <a:ext cx="7143800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“</a:t>
            </a: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Разгон компании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”</a:t>
            </a: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1963-1966 </a:t>
            </a:r>
            <a:r>
              <a:rPr kumimoji="0" lang="ru-RU" sz="28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гг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endParaRPr kumimoji="0" lang="ru-RU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0100" y="714356"/>
            <a:ext cx="1714512" cy="42862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Элементы</a:t>
            </a:r>
            <a:endParaRPr kumimoji="0" lang="ru-RU" sz="20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00100" y="2071678"/>
            <a:ext cx="8143900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Создаются бригады творческого сотрудничества из числа передовых рабочих и ИТР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00100" y="1214422"/>
            <a:ext cx="6500858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 общественных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началах организованы курсы технического обучения рабочих</a:t>
            </a:r>
            <a:r>
              <a:rPr kumimoji="0" lang="en-US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ИТР и служащих по изучению НОТ на рабочих местах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00100" y="2714620"/>
            <a:ext cx="685804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 ВДНХ (павильон 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“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Машиностроение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”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) – 5 дней семинар – 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“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Опыт по НОТ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”</a:t>
            </a:r>
            <a:r>
              <a:rPr lang="en-US" dirty="0" smtClean="0">
                <a:latin typeface="Times New Roman" pitchFamily="18" charset="0"/>
                <a:ea typeface="+mj-ea"/>
                <a:cs typeface="+mj-cs"/>
              </a:rPr>
              <a:t>.</a:t>
            </a:r>
            <a:r>
              <a:rPr lang="ru-RU" dirty="0" smtClean="0">
                <a:latin typeface="Times New Roman" pitchFamily="18" charset="0"/>
                <a:ea typeface="+mj-ea"/>
                <a:cs typeface="+mj-cs"/>
              </a:rPr>
              <a:t> Экспозиция и экскурсия по ВДНХ по тематике достижений НОТ с предварительной лекцией и консультациями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00100" y="4000505"/>
            <a:ext cx="6429420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целях передового опыта НОТ в 19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6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5-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6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6 </a:t>
            </a:r>
            <a:r>
              <a:rPr kumimoji="0" lang="ru-RU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гг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– закуплено в магазинах и разослано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на предприятия отрасли и стройки Министерства 21 наименование тех</a:t>
            </a:r>
            <a:r>
              <a:rPr kumimoji="0" lang="en-US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литературы (внешней) + издано и разослано 11 брошюр</a:t>
            </a:r>
            <a:r>
              <a:rPr kumimoji="0" lang="en-US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</a:t>
            </a:r>
            <a:r>
              <a:rPr lang="ru-RU" dirty="0" smtClean="0">
                <a:latin typeface="Times New Roman" pitchFamily="18" charset="0"/>
                <a:ea typeface="+mj-ea"/>
                <a:cs typeface="+mj-cs"/>
              </a:rPr>
              <a:t>методик</a:t>
            </a:r>
            <a:r>
              <a:rPr lang="en-US" dirty="0" smtClean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+mj-cs"/>
              </a:rPr>
              <a:t>и инструкций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по внутреннему </a:t>
            </a:r>
            <a:r>
              <a:rPr lang="ru-RU" dirty="0" smtClean="0">
                <a:latin typeface="Times New Roman" pitchFamily="18" charset="0"/>
              </a:rPr>
              <a:t>опыту </a:t>
            </a:r>
            <a:r>
              <a:rPr lang="en-US" dirty="0" smtClean="0">
                <a:latin typeface="Times New Roman" pitchFamily="18" charset="0"/>
                <a:ea typeface="+mj-ea"/>
                <a:cs typeface="+mj-cs"/>
              </a:rPr>
              <a:t>.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00100" y="5429264"/>
            <a:ext cx="7072362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1965 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г</a:t>
            </a:r>
            <a:r>
              <a:rPr kumimoji="0" lang="en-US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по инициативе Министерства в коллективные договора предприятий и строек был включен раздел по КОМПЛЕКСНОМУ обследованию подразделений по выявлению резервов роста ПТ</a:t>
            </a:r>
            <a:b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Пример темпов</a:t>
            </a:r>
            <a:r>
              <a:rPr kumimoji="0" lang="en-US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: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  <a:r>
              <a:rPr kumimoji="0" lang="en-US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I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полугодие 19</a:t>
            </a:r>
            <a:r>
              <a:rPr kumimoji="0" lang="en-US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6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6 	78 комплексных исследований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5060" name="Picture 4" descr="Картинка 1 из 25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449" y="5143512"/>
            <a:ext cx="110014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Картинка 8 из 7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857629"/>
            <a:ext cx="1207658" cy="164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4" name="Picture 8" descr="Картинка 2 из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18"/>
            <a:ext cx="190501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/>
          <p:nvPr/>
        </p:nvCxnSpPr>
        <p:spPr>
          <a:xfrm>
            <a:off x="4429124" y="6427808"/>
            <a:ext cx="28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Картинка 1 из 57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08" y="2381203"/>
            <a:ext cx="1428792" cy="176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11 из 1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3214686"/>
            <a:ext cx="3357586" cy="2119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-24"/>
            <a:ext cx="81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196</a:t>
            </a:r>
            <a:r>
              <a:rPr lang="en-US" sz="2000" b="1" dirty="0" smtClean="0">
                <a:latin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</a:rPr>
              <a:t> г</a:t>
            </a:r>
            <a:r>
              <a:rPr lang="en-US" sz="2000" b="1" dirty="0" smtClean="0">
                <a:latin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Интересные выводы по 1-м результатам компании</a:t>
            </a:r>
            <a:r>
              <a:rPr lang="en-US" sz="2000" b="1" dirty="0" smtClean="0">
                <a:latin typeface="Times New Roman" pitchFamily="18" charset="0"/>
              </a:rPr>
              <a:t>: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32" y="1214422"/>
            <a:ext cx="4357686" cy="52864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необходимых действий по результатам комплексных исследований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далеко выходит за пределы компетенции Отдела труда и Планового управления комитета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дальнейшее улучшение организации управления производством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очевидно приведет к еще большему отрыву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потребует перестройки руководства этой работой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(Записка 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Гильберта – ОТИЗ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Машкина на 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Чурина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Славского – виза карандашом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всем согласен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1285860"/>
            <a:ext cx="2928958" cy="20717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 ключевая ошибка не была устранена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справок 1967 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Следует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что руководство работу НОТ возложило на зам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МИНИСТРА по КАДРАМ!!?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 в ГПУ замкнуто на Главных инженеров!!?)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857232"/>
            <a:ext cx="1928826" cy="3571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2011 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000628" y="1500174"/>
            <a:ext cx="928694" cy="71438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21 из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551" y="4714860"/>
            <a:ext cx="327834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8679685" y="2964653"/>
            <a:ext cx="50006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8429652" y="271462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7993718" y="3214686"/>
            <a:ext cx="93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501058" y="2143116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Картинка 56 из 1271"/>
          <p:cNvPicPr>
            <a:picLocks noChangeAspect="1" noChangeArrowheads="1"/>
          </p:cNvPicPr>
          <p:nvPr/>
        </p:nvPicPr>
        <p:blipFill>
          <a:blip r:embed="rId2" cstate="print"/>
          <a:srcRect l="7499" t="3750" r="7500" b="8124"/>
          <a:stretch>
            <a:fillRect/>
          </a:stretch>
        </p:blipFill>
        <p:spPr bwMode="auto">
          <a:xfrm>
            <a:off x="7429520" y="4487984"/>
            <a:ext cx="1714480" cy="237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71480"/>
            <a:ext cx="8143900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Из протоколов совещаний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руководителей Служб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НОТ 1971-1972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гг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lang="ru-RU" sz="2000" b="1" i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0"/>
            <a:ext cx="30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</a:rPr>
              <a:t>Министерство среднего машиностроения - 1972г.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782537"/>
            <a:ext cx="81439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71438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Службы НОТ имеют различное подчинение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Генеральный директор, Главный инженер, заместитель Главного инженера, начальник ОТ и ЗП.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571472" y="1714488"/>
            <a:ext cx="500066" cy="500066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42910" y="1714488"/>
            <a:ext cx="357190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442985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При общем росте ПТ на 6,3% - за счет улучшения организации производства и труда лишь 0,4%, что свидетельствует о формальном подходе к НОТ в 13 ГУ.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В целом по министерству 9</a:t>
            </a:r>
            <a:r>
              <a:rPr lang="en-US" dirty="0" smtClean="0">
                <a:latin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</a:rPr>
              <a:t>9% от 19</a:t>
            </a:r>
            <a:r>
              <a:rPr lang="en-US" dirty="0" smtClean="0">
                <a:latin typeface="Times New Roman" pitchFamily="18" charset="0"/>
              </a:rPr>
              <a:t>,4% (50% </a:t>
            </a:r>
            <a:r>
              <a:rPr lang="ru-RU" dirty="0" smtClean="0">
                <a:latin typeface="Times New Roman" pitchFamily="18" charset="0"/>
              </a:rPr>
              <a:t>прироста ПТ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571472" y="2428868"/>
            <a:ext cx="500066" cy="500066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2910" y="2428868"/>
            <a:ext cx="357190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II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472" y="3214686"/>
            <a:ext cx="500066" cy="500066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71472" y="3214686"/>
            <a:ext cx="428628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III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Ромб 17"/>
          <p:cNvSpPr/>
          <p:nvPr/>
        </p:nvSpPr>
        <p:spPr>
          <a:xfrm>
            <a:off x="571472" y="4929198"/>
            <a:ext cx="500066" cy="500066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42910" y="4929198"/>
            <a:ext cx="428628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IV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571472" y="5857892"/>
            <a:ext cx="500066" cy="500066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642910" y="5857892"/>
            <a:ext cx="357190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V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3291488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Имеются факты превышения затрат на внедрение мероприятий по НОТ на организационно-экономической эффективностью (144 73 тыс. руб. затрат при экономии 122 тыс. руб. и т.д.).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500600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Активно используются комплексные планы НОТ</a:t>
            </a:r>
            <a:r>
              <a:rPr lang="en-US" dirty="0" smtClean="0">
                <a:latin typeface="Times New Roman" pitchFamily="18" charset="0"/>
              </a:rPr>
              <a:t>. </a:t>
            </a:r>
            <a:br>
              <a:rPr lang="en-US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Например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</a:rPr>
              <a:t> 328 комплексных планов НОТ на предприятиях 1 ГПУ</a:t>
            </a:r>
            <a:r>
              <a:rPr lang="en-US" dirty="0" smtClean="0">
                <a:latin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Отдельные предприятия – охват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до 90%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0100" y="5934694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Уровень механизации ручного труда был доведен</a:t>
            </a:r>
            <a:r>
              <a:rPr lang="en-US" dirty="0" smtClean="0">
                <a:latin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- в основном производстве – до 92%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- во вспомогательном – до 84%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42844" y="1785926"/>
            <a:ext cx="357190" cy="3571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2844" y="2500306"/>
            <a:ext cx="357190" cy="3571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42844" y="3286124"/>
            <a:ext cx="357190" cy="3571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42844" y="5072074"/>
            <a:ext cx="357190" cy="35719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42844" y="5929330"/>
            <a:ext cx="357190" cy="35719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Картинка 18 из 467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7339" y="3714752"/>
            <a:ext cx="1640743" cy="169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42 из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86" y="971575"/>
            <a:ext cx="2214546" cy="310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099" y="428604"/>
            <a:ext cx="8143901" cy="92869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Докладная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записка начальника УОТ и З.ВФ. Гильберта т. Славскому Е.П.</a:t>
            </a:r>
            <a:b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«О сокращении расходов на содержание аппарата управления отрасли» (АУ)</a:t>
            </a:r>
            <a:endParaRPr lang="ru-RU" sz="1800" b="1" i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6273249"/>
            <a:ext cx="70009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71438"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Эта тема актуальна всегда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 Но! Нельзя ее административно ставить как цель для ПСР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726" y="6273249"/>
            <a:ext cx="1285820" cy="35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0"/>
            <a:ext cx="30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</a:rPr>
              <a:t>Министерство среднего машиностроения - 197</a:t>
            </a:r>
            <a:r>
              <a:rPr lang="en-US" sz="1400" i="1" dirty="0" smtClean="0">
                <a:latin typeface="Times New Roman" pitchFamily="18" charset="0"/>
              </a:rPr>
              <a:t>5</a:t>
            </a:r>
            <a:r>
              <a:rPr lang="ru-RU" sz="1400" i="1" dirty="0" smtClean="0">
                <a:latin typeface="Times New Roman" pitchFamily="18" charset="0"/>
              </a:rPr>
              <a:t>г.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648414"/>
            <a:ext cx="457203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-   АУ отрасли – 15,4% в общей численности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рабочих и служащих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(каждый 7-ой!).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711231"/>
            <a:ext cx="500066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-   Аппарат за 1974г. вырос на 3,3% в то время,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как общая численность  на 2,8%.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424198"/>
            <a:ext cx="8143900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 Опережающий рост численности АУ допустили предприятия 6,10 и 12 Главных управлений.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   Высокий удельный вес АУ у : 3-х предприятий – 1 ГУ</a:t>
            </a:r>
          </a:p>
          <a:p>
            <a:r>
              <a:rPr lang="ru-RU" dirty="0" smtClean="0">
                <a:latin typeface="Times New Roman" pitchFamily="18" charset="0"/>
              </a:rPr>
              <a:t>			  3-х  3 ГУ</a:t>
            </a:r>
          </a:p>
          <a:p>
            <a:r>
              <a:rPr lang="ru-RU" dirty="0" smtClean="0">
                <a:latin typeface="Times New Roman" pitchFamily="18" charset="0"/>
              </a:rPr>
              <a:t>			  2-х  4 ГУ	</a:t>
            </a:r>
          </a:p>
          <a:p>
            <a:r>
              <a:rPr lang="ru-RU" dirty="0" smtClean="0">
                <a:latin typeface="Times New Roman" pitchFamily="18" charset="0"/>
              </a:rPr>
              <a:t>			  2-х  6 ГУ и т.д.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1974г. – ревизии были проведены на 127 предприятиях. По всем фактам нарушений приняты решения (приказы, письма).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</a:rPr>
              <a:t>Виза Е.П. Славского – «Переговорите со мной»</a:t>
            </a:r>
            <a:endParaRPr lang="ru-RU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35 из 10253"/>
          <p:cNvPicPr>
            <a:picLocks noChangeAspect="1" noChangeArrowheads="1"/>
          </p:cNvPicPr>
          <p:nvPr/>
        </p:nvPicPr>
        <p:blipFill>
          <a:blip r:embed="rId2" cstate="print"/>
          <a:srcRect l="6579" t="6250" r="4605" b="8333"/>
          <a:stretch>
            <a:fillRect/>
          </a:stretch>
        </p:blipFill>
        <p:spPr bwMode="auto">
          <a:xfrm>
            <a:off x="1000099" y="3458103"/>
            <a:ext cx="2286017" cy="347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8143900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Анализ выполнения по НОТ и ОУ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Минсредмаша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– 1979 г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lang="ru-RU" sz="2000" b="1" i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8728" y="1000108"/>
            <a:ext cx="7715272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Для сопоставимости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работы по НОТ принят показатель экономической эффективности на 1 </a:t>
            </a:r>
            <a:r>
              <a:rPr kumimoji="0" lang="ru-RU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руб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затрат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В 1979 г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– по основным промышленным предприятиям – 4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1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руб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(при плане 2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7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руб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)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00232" y="1857364"/>
            <a:ext cx="7143768" cy="10001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Движение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по созданию образцовых подразделений по НОТ П и УП</a:t>
            </a:r>
            <a:b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637 – 17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,2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% от общей численности рабочих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ИТР и служащих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Охват численности работающих в образцовых подразделениях становится одним из основных показателей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43174" y="2928934"/>
            <a:ext cx="6500858" cy="57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Удельный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вес рабочих мест в отрасли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организованных по типовым проектам и картам от – 36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3 % (промышленные предприятия -47%)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86116" y="3571876"/>
            <a:ext cx="585788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Внедрение бригадной формы организации и стимулирования труда – 46</a:t>
            </a:r>
            <a:r>
              <a:rPr lang="en-US" sz="1600" dirty="0" smtClean="0">
                <a:latin typeface="Times New Roman" pitchFamily="18" charset="0"/>
                <a:ea typeface="+mj-ea"/>
                <a:cs typeface="+mj-cs"/>
              </a:rPr>
              <a:t>,</a:t>
            </a: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2</a:t>
            </a:r>
            <a:r>
              <a:rPr lang="en-US" sz="1600" dirty="0" smtClean="0">
                <a:latin typeface="Times New Roman" pitchFamily="18" charset="0"/>
                <a:ea typeface="+mj-ea"/>
                <a:cs typeface="+mj-cs"/>
              </a:rPr>
              <a:t>% </a:t>
            </a: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по Министерству (горные</a:t>
            </a:r>
            <a:r>
              <a:rPr lang="en-US" sz="1600" dirty="0" smtClean="0">
                <a:latin typeface="Times New Roman" pitchFamily="18" charset="0"/>
                <a:ea typeface="+mj-ea"/>
                <a:cs typeface="+mj-cs"/>
              </a:rPr>
              <a:t>,</a:t>
            </a: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 перерабатывающие – до 60%)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24300" y="4429132"/>
            <a:ext cx="521970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 smtClean="0">
                <a:latin typeface="Times New Roman" pitchFamily="18" charset="0"/>
                <a:ea typeface="+mj-ea"/>
                <a:cs typeface="+mj-cs"/>
              </a:rPr>
              <a:t>Щекинский</a:t>
            </a: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 метод по материальному стимулированию совмещений профессий</a:t>
            </a:r>
            <a:r>
              <a:rPr lang="en-US" sz="1600" dirty="0" smtClean="0">
                <a:latin typeface="Times New Roman" pitchFamily="18" charset="0"/>
                <a:ea typeface="+mj-ea"/>
                <a:cs typeface="+mj-cs"/>
              </a:rPr>
              <a:t>,</a:t>
            </a: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 расширения зон обслуживания – высвобождено 2600 чел</a:t>
            </a:r>
            <a:r>
              <a:rPr lang="en-US" sz="1600" dirty="0" smtClean="0">
                <a:latin typeface="Times New Roman" pitchFamily="18" charset="0"/>
                <a:ea typeface="+mj-ea"/>
                <a:cs typeface="+mj-cs"/>
              </a:rPr>
              <a:t>.</a:t>
            </a:r>
            <a:endParaRPr lang="ru-RU" sz="1600" dirty="0" smtClean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6027027"/>
            <a:ext cx="757239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71438" algn="ctr"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Половина общего прироста ПТ в целом по Министерству было обеспечению за счет фактора НОТП и ОУ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ПСР – можно ставить такой же ориентир цели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222" y="6000768"/>
            <a:ext cx="1285820" cy="35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71538" y="1214422"/>
            <a:ext cx="428628" cy="42862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43042" y="2143116"/>
            <a:ext cx="428628" cy="42862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85984" y="3000372"/>
            <a:ext cx="428628" cy="42862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928926" y="3714752"/>
            <a:ext cx="428628" cy="42862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571868" y="4643446"/>
            <a:ext cx="428628" cy="42862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00100" y="3285302"/>
          <a:ext cx="8143900" cy="35726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43536"/>
                <a:gridCol w="3000364"/>
              </a:tblGrid>
              <a:tr h="4365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НОТП и У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Минсредмаша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ПС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ГК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Росатом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8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Руководство работой по НОТ в отрасли осуществляет главный инженер 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7873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Отраслевая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ПТК по НОТ – Постоянная техническая комиссия создается при Главном инженере Г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является совещательным органом</a:t>
                      </a:r>
                    </a:p>
                    <a:p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Планирование НОТ (5лет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квартал) + Разработка мероприятий по внедрению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Базовая организация проведения ОНОУ исследования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разработок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проверок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рекомендаций и 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методик – </a:t>
                      </a:r>
                      <a:r>
                        <a:rPr lang="ru-RU" sz="1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-4665</a:t>
                      </a:r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>
          <a:xfrm>
            <a:off x="2857488" y="2489217"/>
            <a:ext cx="4000528" cy="43971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Элементы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преемственности</a:t>
            </a: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6" y="428604"/>
          <a:ext cx="750099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Министерство среднего машиностроения СССР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Государственная Корпорация «Росатом»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429124" y="642918"/>
            <a:ext cx="571504" cy="35719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42976" y="1341112"/>
          <a:ext cx="757242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714776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Структура и функции служб НОТП и У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отрасли(труда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производства и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управления)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(1972 г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Структура и функции подразделений Производственной системы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Росатом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(2011 г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4429124" y="1571612"/>
            <a:ext cx="571504" cy="35719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7036611" y="30360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393935" y="303529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71736" y="2857496"/>
            <a:ext cx="464347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/>
          </p:cNvSpPr>
          <p:nvPr/>
        </p:nvSpPr>
        <p:spPr>
          <a:xfrm>
            <a:off x="0" y="63817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0"/>
          <a:ext cx="8143900" cy="68579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72098"/>
                <a:gridCol w="3071802"/>
              </a:tblGrid>
              <a:tr h="4776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НОТП и У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Минсредмаша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ПС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ГК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Росатом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362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7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Отраслевой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научно-исследовательский отдел организации и механизации инженерного и управленческого труда (ОНОУ) – располагается на </a:t>
                      </a:r>
                      <a:r>
                        <a:rPr lang="ru-RU" sz="17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Базовой организации 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Г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-4665,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подчиняется Директору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Оперативные вопросы – с заместителем Гл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инженера по новой технике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НОТ и АСУП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Контроль работы по НОТ в отрасли + выдача конкретных рекомендаций + общение и распространение опыта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– 3 лаборатории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Лаборатория </a:t>
                      </a:r>
                      <a:r>
                        <a:rPr lang="ru-RU" sz="1700" u="sng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НОУправления</a:t>
                      </a:r>
                      <a:endParaRPr lang="ru-RU" sz="1700" u="sng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Лаборатория </a:t>
                      </a:r>
                      <a:r>
                        <a:rPr lang="ru-RU" sz="17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7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механизации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инженерного и управленческого труда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Лаборатория совершенствования методов планирования и нормативов</a:t>
                      </a:r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666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предприятиях ГУ Ген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директор возглавляет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совещательный орган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Совет НОТ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который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осуществляет общее руководство работой и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 НОТ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Совещание 1-2 раза в квартал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/>
          </p:cNvSpPr>
          <p:nvPr/>
        </p:nvSpPr>
        <p:spPr>
          <a:xfrm>
            <a:off x="0" y="63817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"/>
          <a:ext cx="8143900" cy="68579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412"/>
                <a:gridCol w="2857488"/>
              </a:tblGrid>
              <a:tr h="4348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НОТП и У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Минсредмаша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ПС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ГК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Росатом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1544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Отдел или лаборатория НОТП и У на каждом предприятии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Подчиняем Главному инженеру предприятия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отдела</a:t>
                      </a: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</a:t>
                      </a:r>
                      <a:r>
                        <a:rPr lang="ru-RU" sz="17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труда рабочих</a:t>
                      </a: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ИТР и служащих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</a:t>
                      </a:r>
                      <a:r>
                        <a:rPr lang="ru-RU" sz="17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производства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</a:t>
                      </a:r>
                      <a:r>
                        <a:rPr lang="ru-RU" sz="17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управления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Рекомендуемая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службы НОТП и У на предприятии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до 600 чел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инженер-организатор по НОТ – 1-2 чел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- 600-2000 чел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группа НОТП и У – 3-7 чел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2000-6000 – Лаборатория НОТП и У – 8-15 чел</a:t>
                      </a: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6000 и более – Отдел НОТП и У – 16 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1605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обмена опытом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Бюллетень технической информации (БТИ)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мере накопления материала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не менее 1 раза в 2 года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-Проспекты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рефераты</a:t>
                      </a:r>
                      <a:r>
                        <a:rPr lang="en-US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акты внедрения по апробированным разработкам ОНОУ – регулярная рассылка в виде циркуляра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выставок по НОТ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отраслевых совещаний по вопросам НОТ ( не реже 1 раза в 3 года)</a:t>
                      </a:r>
                      <a:endParaRPr lang="ru-RU" sz="17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/>
          </p:cNvSpPr>
          <p:nvPr/>
        </p:nvSpPr>
        <p:spPr>
          <a:xfrm>
            <a:off x="0" y="63817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2"/>
          <a:ext cx="8143900" cy="685812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57850"/>
                <a:gridCol w="2786050"/>
              </a:tblGrid>
              <a:tr h="4735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НОТП и У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Минсредмаша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ПС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ГК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Росатом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707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Творческие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бригады по НОТ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Комплексные или специализированные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Могут освобождаться от основной работы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747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Приказом Директора по предоставлению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нач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службы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НОТПиУ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назначаются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Инженер по промышленной эстетик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b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(цветовая отделка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окраска цехов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помещений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оборудования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наглядная агитация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плакаты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мебель)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Физиолог по труду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(оценка тяжести труда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позы работающего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режима труда и отдыха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шума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вибрации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освещенности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запыленности воздуха)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 по труду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(улучшения взаимодействий между членами трудового коллектива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подбор и расстановка людей в производственном процессе в соответствии с их способностями и психологическими характеристиками)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Социолог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(устранение однообразия и монотонности труда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расширение совмещения профессий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чередование умственного и физического труда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повышение его содержательности!)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/>
          </p:cNvSpPr>
          <p:nvPr/>
        </p:nvSpPr>
        <p:spPr>
          <a:xfrm>
            <a:off x="0" y="63817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Картинка 2 из 17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239" y="4286256"/>
            <a:ext cx="1670793" cy="226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4" name="Picture 4" descr="http://www.tvernews.ru/img/news/16354/11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214422"/>
            <a:ext cx="2428860" cy="147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2" name="Picture 2" descr="Картинка 2 из 9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1232092" cy="157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2786050" y="2124661"/>
            <a:ext cx="3857652" cy="335758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2767603"/>
            <a:ext cx="2428892" cy="20717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7232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нужна ПС «Росатом» возврат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традициям и преодоление нерыночных отраслевых тенденций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себестоимость + производительность труда (КПЭ5)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48" idx="7"/>
          </p:cNvCxnSpPr>
          <p:nvPr/>
        </p:nvCxnSpPr>
        <p:spPr>
          <a:xfrm rot="10800000" flipV="1">
            <a:off x="3622382" y="2928934"/>
            <a:ext cx="1092494" cy="5209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679817" y="3822833"/>
            <a:ext cx="4068000" cy="21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44" idx="1"/>
          </p:cNvCxnSpPr>
          <p:nvPr/>
        </p:nvCxnSpPr>
        <p:spPr>
          <a:xfrm>
            <a:off x="4714876" y="2928935"/>
            <a:ext cx="1378246" cy="5209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2571744"/>
            <a:ext cx="1857356" cy="3214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Безопасность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643182"/>
            <a:ext cx="1809763" cy="3214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Качество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00958" y="3071810"/>
            <a:ext cx="1643074" cy="5000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Сегодняшние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требования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00958" y="3723682"/>
            <a:ext cx="1643074" cy="562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Завтрашние требования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5286388"/>
            <a:ext cx="371474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Денег много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авали – резон есть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 мной в Минфине и Госплане короче всех разговаривали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Надо денег – возьми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b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Славский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endCxn id="44" idx="3"/>
          </p:cNvCxnSpPr>
          <p:nvPr/>
        </p:nvCxnSpPr>
        <p:spPr>
          <a:xfrm flipV="1">
            <a:off x="4714876" y="3550952"/>
            <a:ext cx="1378246" cy="7353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8" idx="4"/>
            <a:endCxn id="50" idx="1"/>
          </p:cNvCxnSpPr>
          <p:nvPr/>
        </p:nvCxnSpPr>
        <p:spPr>
          <a:xfrm rot="16200000" flipH="1">
            <a:off x="3786182" y="3357562"/>
            <a:ext cx="663866" cy="10924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1"/>
            <a:endCxn id="5" idx="6"/>
          </p:cNvCxnSpPr>
          <p:nvPr/>
        </p:nvCxnSpPr>
        <p:spPr>
          <a:xfrm rot="10800000" flipV="1">
            <a:off x="5929322" y="3321842"/>
            <a:ext cx="1571636" cy="4816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9874" name="Picture 2" descr="Картинка 1 из 130"/>
          <p:cNvPicPr>
            <a:picLocks noChangeAspect="1" noChangeArrowheads="1"/>
          </p:cNvPicPr>
          <p:nvPr/>
        </p:nvPicPr>
        <p:blipFill>
          <a:blip r:embed="rId5" cstate="print"/>
          <a:srcRect r="3789" b="14286"/>
          <a:stretch>
            <a:fillRect/>
          </a:stretch>
        </p:blipFill>
        <p:spPr bwMode="auto">
          <a:xfrm>
            <a:off x="0" y="3071810"/>
            <a:ext cx="1857388" cy="236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Овал 43"/>
          <p:cNvSpPr/>
          <p:nvPr/>
        </p:nvSpPr>
        <p:spPr>
          <a:xfrm>
            <a:off x="6072198" y="3429000"/>
            <a:ext cx="142876" cy="14287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643438" y="4214818"/>
            <a:ext cx="142876" cy="14287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643438" y="2857496"/>
            <a:ext cx="142876" cy="14287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>
            <a:stCxn id="13" idx="1"/>
          </p:cNvCxnSpPr>
          <p:nvPr/>
        </p:nvCxnSpPr>
        <p:spPr>
          <a:xfrm rot="10800000" flipV="1">
            <a:off x="6643702" y="4004968"/>
            <a:ext cx="857256" cy="669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44" idx="7"/>
            <a:endCxn id="10" idx="2"/>
          </p:cNvCxnSpPr>
          <p:nvPr/>
        </p:nvCxnSpPr>
        <p:spPr>
          <a:xfrm rot="5400000" flipH="1" flipV="1">
            <a:off x="6854944" y="2232422"/>
            <a:ext cx="556709" cy="18782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1" idx="2"/>
          </p:cNvCxnSpPr>
          <p:nvPr/>
        </p:nvCxnSpPr>
        <p:spPr>
          <a:xfrm rot="16200000" flipH="1">
            <a:off x="2184782" y="2113349"/>
            <a:ext cx="535785" cy="22383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Заголовок 1"/>
          <p:cNvSpPr txBox="1">
            <a:spLocks/>
          </p:cNvSpPr>
          <p:nvPr/>
        </p:nvSpPr>
        <p:spPr>
          <a:xfrm>
            <a:off x="2428860" y="857232"/>
            <a:ext cx="428628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ГК «Росатом»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3357554" y="1785926"/>
            <a:ext cx="2643206" cy="42862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(Производительность труда – энтузиазм – утеряны навыки)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3714744" y="1464455"/>
            <a:ext cx="1857356" cy="3214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500430" y="3429000"/>
            <a:ext cx="142876" cy="14287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0694" y="1285860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143240" y="6215082"/>
            <a:ext cx="3357586" cy="42862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(самое большое отставание)</a:t>
            </a:r>
            <a:b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было такого критерия успеха!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3857620" y="5857892"/>
            <a:ext cx="1857356" cy="3214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Себестоимость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43570" y="5711627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6786578" y="6119790"/>
            <a:ext cx="2357422" cy="571504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1-й Я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(1946) – 1 бомба (1949) – 1-АЭС (1954) – 1 АПЛ (1958) – 1-й Атомный ледокол (1959) и т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100" b="1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Rectangle 181"/>
          <p:cNvSpPr>
            <a:spLocks noChangeArrowheads="1"/>
          </p:cNvSpPr>
          <p:nvPr/>
        </p:nvSpPr>
        <p:spPr bwMode="auto">
          <a:xfrm>
            <a:off x="8999535" y="6581025"/>
            <a:ext cx="1444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400" tIns="0" rIns="14400" bIns="0">
            <a:spAutoFit/>
          </a:bodyPr>
          <a:lstStyle/>
          <a:p>
            <a:pPr algn="r" defTabSz="727075"/>
            <a:r>
              <a:rPr lang="ru-RU" altLang="ja-JP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8" name="Номер слайда 3"/>
          <p:cNvSpPr txBox="1">
            <a:spLocks/>
          </p:cNvSpPr>
          <p:nvPr/>
        </p:nvSpPr>
        <p:spPr>
          <a:xfrm>
            <a:off x="0" y="63817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43042" y="6357958"/>
            <a:ext cx="750099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В целом по Министерству 1958-1967 (9лет) производительность труда (далее - ПТ) выросла в 3 раза (от 1,7 до 7,4 раза по разным Главным управлениям (далее - ГУ)).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8143900" cy="6286544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1945-образованно Первое ГУ при Совете Министров СССР (в 1953 году реорганизовано в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Министерство среднего машиностроения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1945-1950 </a:t>
            </a:r>
            <a:br>
              <a:rPr lang="ru-RU" sz="1800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Цель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: обеспечить выпуск атомного оружия. 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Задача: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строительство новых промышленных предприятий (РОСТ)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проведение научно исследовательских работ (НАУКА).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организационная подготовка квалифицированных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рабочих (ПОДГОТОВКА КАДРОВ).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1953-1954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Продолжает совершенствоваться система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ОТ: тарифные системы, разработка норм времени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, расценок для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всех операций и т.д.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Начинает звучать тема: </a:t>
            </a:r>
            <a:r>
              <a:rPr lang="ru-RU" sz="1800" b="1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РАЦИОНАЛЬНОЕ ИСПОЛЬЗОВАНИЕ РАБОЧИХ И ОБОРУДОВАНИЯ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1957г</a:t>
            </a:r>
            <a:r>
              <a:rPr lang="ru-RU" sz="1800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 –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на ряде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предприятий организованны нормативно-исследовательские лаборатории (группы по улучшению организации труда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).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00100" y="0"/>
            <a:ext cx="8143900" cy="5000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Историческая справка</a:t>
            </a:r>
            <a:r>
              <a:rPr lang="en-US" sz="2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857628"/>
            <a:ext cx="721523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Видимо в этот период было не до НОТ!!?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857760"/>
            <a:ext cx="71438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571612"/>
            <a:ext cx="114300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6357958"/>
            <a:ext cx="1143008" cy="35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000504"/>
            <a:ext cx="114300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Картинка 1 из 247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894" y="1281425"/>
            <a:ext cx="1848138" cy="179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Картинка 10 из 247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14356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3108" y="6429420"/>
            <a:ext cx="7000924" cy="42860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отраслевом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должно быть больше жесткости и конкретности и в целях и в методах их достижения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6950" y="0"/>
            <a:ext cx="8147050" cy="642939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1960 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ЦЕЛЕПОЛАГАНИЕ СССР        решения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съезда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КПСС в жизнь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«Нынешнее поколение будет жить при коммунизме. Успешное решение этой задачи предлагает высокие темпы роста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ПРОИЗВОДИТЕЛЬНОСТИ ТРУДА»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Темпы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роста производительности труда 1913-1960г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20 лет 1960-1980 в 4-4,5 раза в промышленности</a:t>
            </a: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в 5 раз в сельском хозяйстве.</a:t>
            </a: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10 лет к 1970г. – в 2 раза (значит ежегодно на 10%)</a:t>
            </a: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1980 г.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производительности труда должен быть в 2 раза выше чем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это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Минсредмаш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принял к исполнению!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500702"/>
            <a:ext cx="78581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1000100" y="2000240"/>
          <a:ext cx="5421313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929190" y="500042"/>
            <a:ext cx="3571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36" y="6429420"/>
            <a:ext cx="1643010" cy="35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ПСР-2011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а 6 из 8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714620"/>
            <a:ext cx="1714512" cy="121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Картинка 29 из 829"/>
          <p:cNvPicPr>
            <a:picLocks noChangeAspect="1" noChangeArrowheads="1"/>
          </p:cNvPicPr>
          <p:nvPr/>
        </p:nvPicPr>
        <p:blipFill>
          <a:blip r:embed="rId4" cstate="print"/>
          <a:srcRect l="5784" t="9404" r="3598" b="20062"/>
          <a:stretch>
            <a:fillRect/>
          </a:stretch>
        </p:blipFill>
        <p:spPr bwMode="auto">
          <a:xfrm>
            <a:off x="5643570" y="1928802"/>
            <a:ext cx="179071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571504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Рационализация </a:t>
            </a:r>
            <a:r>
              <a:rPr lang="ru-RU" sz="2000" b="1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и изобретательство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268412"/>
            <a:ext cx="8143900" cy="523242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1600" dirty="0">
                <a:latin typeface="Times New Roman" pitchFamily="18" charset="0"/>
              </a:rPr>
              <a:t>Цель: снижение себестоимости продукции.</a:t>
            </a:r>
          </a:p>
          <a:p>
            <a:pPr marL="609600" indent="-609600">
              <a:buFontTx/>
              <a:buNone/>
            </a:pPr>
            <a:r>
              <a:rPr lang="ru-RU" sz="1600" u="sng" dirty="0">
                <a:latin typeface="Times New Roman" pitchFamily="18" charset="0"/>
              </a:rPr>
              <a:t>Факт 1961г</a:t>
            </a:r>
            <a:r>
              <a:rPr lang="ru-RU" sz="1600" dirty="0">
                <a:latin typeface="Times New Roman" pitchFamily="18" charset="0"/>
              </a:rPr>
              <a:t>.: 70% сверхпланового снижения себестоимости получено 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за </a:t>
            </a:r>
            <a:r>
              <a:rPr lang="ru-RU" sz="1600" dirty="0">
                <a:latin typeface="Times New Roman" pitchFamily="18" charset="0"/>
              </a:rPr>
              <a:t>счет внедрения </a:t>
            </a:r>
            <a:r>
              <a:rPr lang="ru-RU" sz="1600" dirty="0" err="1" smtClean="0">
                <a:latin typeface="Times New Roman" pitchFamily="18" charset="0"/>
              </a:rPr>
              <a:t>рац</a:t>
            </a:r>
            <a:r>
              <a:rPr lang="en-US" sz="1600" dirty="0" smtClean="0">
                <a:latin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предложений и изобретений.</a:t>
            </a:r>
          </a:p>
          <a:p>
            <a:pPr marL="609600" indent="-609600">
              <a:buFontTx/>
              <a:buNone/>
            </a:pPr>
            <a:r>
              <a:rPr lang="ru-RU" sz="1600" dirty="0">
                <a:latin typeface="Times New Roman" pitchFamily="18" charset="0"/>
              </a:rPr>
              <a:t>Соревнование: каждый 4-й, 5-й и 8-й работающий – рационализатор.</a:t>
            </a:r>
          </a:p>
          <a:p>
            <a:pPr marL="609600" indent="-609600" algn="ctr">
              <a:buFontTx/>
              <a:buNone/>
            </a:pPr>
            <a:r>
              <a:rPr lang="ru-RU" sz="1600" u="sng" dirty="0">
                <a:latin typeface="Times New Roman" pitchFamily="18" charset="0"/>
              </a:rPr>
              <a:t>Формы работы:</a:t>
            </a:r>
          </a:p>
          <a:p>
            <a:pPr marL="609600" indent="-609600">
              <a:buClrTx/>
              <a:buSzPct val="150000"/>
              <a:buFontTx/>
              <a:buAutoNum type="arabicPeriod"/>
            </a:pPr>
            <a:r>
              <a:rPr lang="ru-RU" sz="1600" dirty="0">
                <a:latin typeface="Times New Roman" pitchFamily="18" charset="0"/>
              </a:rPr>
              <a:t>Темник «узких мест» - в доходчивой форме.</a:t>
            </a:r>
          </a:p>
          <a:p>
            <a:pPr marL="609600" indent="-609600">
              <a:buClrTx/>
              <a:buSzPct val="150000"/>
              <a:buFontTx/>
              <a:buAutoNum type="arabicPeriod"/>
            </a:pPr>
            <a:r>
              <a:rPr lang="ru-RU" sz="1600" dirty="0">
                <a:latin typeface="Times New Roman" pitchFamily="18" charset="0"/>
              </a:rPr>
              <a:t>Заводские конкурсы, смотры.</a:t>
            </a:r>
          </a:p>
          <a:p>
            <a:pPr marL="609600" indent="-609600">
              <a:buClrTx/>
              <a:buSzPct val="150000"/>
              <a:buFontTx/>
              <a:buAutoNum type="arabicPeriod"/>
            </a:pPr>
            <a:r>
              <a:rPr lang="ru-RU" sz="1600" dirty="0">
                <a:latin typeface="Times New Roman" pitchFamily="18" charset="0"/>
              </a:rPr>
              <a:t>Командировки по обмену опытом на другие предприятия.</a:t>
            </a:r>
          </a:p>
          <a:p>
            <a:pPr marL="609600" indent="-609600">
              <a:buClrTx/>
              <a:buSzPct val="150000"/>
              <a:buFontTx/>
              <a:buAutoNum type="arabicPeriod"/>
            </a:pPr>
            <a:r>
              <a:rPr lang="ru-RU" sz="1600" dirty="0">
                <a:latin typeface="Times New Roman" pitchFamily="18" charset="0"/>
              </a:rPr>
              <a:t>Показ технических кинофильмов, чтение лекций.</a:t>
            </a:r>
          </a:p>
          <a:p>
            <a:pPr marL="609600" indent="-609600">
              <a:buClrTx/>
              <a:buSzPct val="150000"/>
              <a:buFontTx/>
              <a:buAutoNum type="arabicPeriod"/>
            </a:pPr>
            <a:r>
              <a:rPr lang="ru-RU" sz="1600" dirty="0">
                <a:latin typeface="Times New Roman" pitchFamily="18" charset="0"/>
              </a:rPr>
              <a:t>Организация «творческих комплексных бригад» - добровольное объединение конструкторов, технологов, механиков, электриков и т.д. </a:t>
            </a:r>
            <a:r>
              <a:rPr lang="ru-RU" sz="1600" dirty="0" smtClean="0">
                <a:latin typeface="Times New Roman" pitchFamily="18" charset="0"/>
              </a:rPr>
              <a:t>«Общественно-конструкторское </a:t>
            </a:r>
            <a:r>
              <a:rPr lang="ru-RU" sz="1600" dirty="0">
                <a:latin typeface="Times New Roman" pitchFamily="18" charset="0"/>
              </a:rPr>
              <a:t>бюро».</a:t>
            </a:r>
          </a:p>
          <a:p>
            <a:pPr marL="609600" indent="-609600">
              <a:buClrTx/>
              <a:buSzPct val="150000"/>
              <a:buFontTx/>
              <a:buAutoNum type="arabicPeriod"/>
            </a:pPr>
            <a:r>
              <a:rPr lang="ru-RU" sz="1600" dirty="0">
                <a:latin typeface="Times New Roman" pitchFamily="18" charset="0"/>
              </a:rPr>
              <a:t>Действует вертикаль Советов ВОИР (Всесоюзное общество изобретателей и </a:t>
            </a:r>
            <a:r>
              <a:rPr lang="ru-RU" sz="1600" dirty="0" smtClean="0">
                <a:latin typeface="Times New Roman" pitchFamily="18" charset="0"/>
              </a:rPr>
              <a:t>рационализаторов) </a:t>
            </a:r>
            <a:r>
              <a:rPr lang="ru-RU" sz="1600" dirty="0">
                <a:latin typeface="Times New Roman" pitchFamily="18" charset="0"/>
              </a:rPr>
              <a:t>до цеховых: членские взносы </a:t>
            </a:r>
            <a:r>
              <a:rPr lang="ru-RU" sz="1600" dirty="0" smtClean="0">
                <a:latin typeface="Times New Roman" pitchFamily="18" charset="0"/>
              </a:rPr>
              <a:t>работа </a:t>
            </a:r>
            <a:r>
              <a:rPr lang="ru-RU" sz="1600" dirty="0">
                <a:latin typeface="Times New Roman" pitchFamily="18" charset="0"/>
              </a:rPr>
              <a:t>по плану, работа уполномоченных по рационализаторской работе.</a:t>
            </a:r>
          </a:p>
          <a:p>
            <a:pPr marL="609600" indent="-609600">
              <a:buClrTx/>
              <a:buSzPct val="150000"/>
              <a:buFontTx/>
              <a:buAutoNum type="arabicPeriod"/>
            </a:pPr>
            <a:r>
              <a:rPr lang="ru-RU" sz="1600" dirty="0">
                <a:latin typeface="Times New Roman" pitchFamily="18" charset="0"/>
              </a:rPr>
              <a:t>Выплата авторских вознаграждений.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6273249"/>
            <a:ext cx="70009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Надо возобновлять эту работу на новом организационном уровне!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НО! Её будет не достаточно – так же как и тогда!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6273249"/>
            <a:ext cx="1285820" cy="35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71414"/>
            <a:ext cx="81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Что уже работало к этому времени??! 1961 г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  <a:endParaRPr lang="ru-RU" sz="2400" b="1" dirty="0"/>
          </a:p>
        </p:txBody>
      </p:sp>
      <p:pic>
        <p:nvPicPr>
          <p:cNvPr id="19458" name="Picture 2" descr="Картинка 123 из 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428" y="571480"/>
            <a:ext cx="1571604" cy="1602300"/>
          </a:xfrm>
          <a:prstGeom prst="rect">
            <a:avLst/>
          </a:prstGeom>
          <a:noFill/>
        </p:spPr>
      </p:pic>
      <p:pic>
        <p:nvPicPr>
          <p:cNvPr id="19460" name="Picture 4" descr="Картинка 80 из 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357430"/>
            <a:ext cx="2250733" cy="186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000100" y="0"/>
            <a:ext cx="50720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Преемственность 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НОТПиУ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Минсредмаш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 </a:t>
            </a:r>
            <a:br>
              <a:rPr lang="ru-RU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ПС ГК «Росатом»</a:t>
            </a:r>
            <a:endParaRPr lang="en-US" sz="20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2293929"/>
          <a:ext cx="9072594" cy="37649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072098"/>
                <a:gridCol w="4000496"/>
              </a:tblGrid>
              <a:tr h="1021776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ТРУД </a:t>
                      </a:r>
                      <a:endParaRPr lang="en-US" sz="24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2000" dirty="0" smtClean="0"/>
                        <a:t>(человек</a:t>
                      </a:r>
                      <a:r>
                        <a:rPr lang="en-US" sz="2000" dirty="0" smtClean="0"/>
                        <a:t>,</a:t>
                      </a:r>
                      <a:r>
                        <a:rPr lang="ru-RU" sz="2000" dirty="0" smtClean="0"/>
                        <a:t> бригада</a:t>
                      </a:r>
                      <a:r>
                        <a:rPr lang="en-US" sz="2000" dirty="0" smtClean="0"/>
                        <a:t>, </a:t>
                      </a:r>
                      <a:r>
                        <a:rPr lang="ru-RU" sz="2000" dirty="0" smtClean="0"/>
                        <a:t>рабочее место)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28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 ПРОИЗВОДСТВО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(непосредственно производственные потоки и процессы</a:t>
                      </a:r>
                      <a:r>
                        <a:rPr lang="en-US" sz="2000" dirty="0" smtClean="0"/>
                        <a:t>, </a:t>
                      </a:r>
                      <a:r>
                        <a:rPr lang="ru-RU" sz="2000" dirty="0" smtClean="0"/>
                        <a:t>их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механизация</a:t>
                      </a:r>
                      <a:r>
                        <a:rPr lang="ru-RU" sz="2000" baseline="0" dirty="0" smtClean="0"/>
                        <a:t> и</a:t>
                      </a:r>
                      <a:r>
                        <a:rPr lang="ru-RU" sz="2000" dirty="0" smtClean="0"/>
                        <a:t> автоматизация)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/>
                        <a:t> </a:t>
                      </a:r>
                      <a:r>
                        <a:rPr lang="ru-RU" sz="2400" dirty="0" smtClean="0"/>
                        <a:t>УПРАВЛЕНИЕ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(совершенствование</a:t>
                      </a:r>
                      <a:r>
                        <a:rPr lang="ru-RU" sz="2000" baseline="0" dirty="0" smtClean="0"/>
                        <a:t> структур</a:t>
                      </a:r>
                      <a:r>
                        <a:rPr lang="en-US" sz="2000" baseline="0" dirty="0" smtClean="0"/>
                        <a:t>,</a:t>
                      </a:r>
                      <a:r>
                        <a:rPr lang="ru-RU" sz="2000" baseline="0" dirty="0" smtClean="0"/>
                        <a:t> схем и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aseline="0" dirty="0" smtClean="0"/>
                        <a:t>методов управления производством</a:t>
                      </a:r>
                      <a:r>
                        <a:rPr lang="en-US" sz="2000" baseline="0" dirty="0" smtClean="0"/>
                        <a:t>,</a:t>
                      </a:r>
                      <a:r>
                        <a:rPr lang="ru-RU" sz="2000" baseline="0" dirty="0" smtClean="0"/>
                        <a:t> расстановки кадров</a:t>
                      </a:r>
                      <a:r>
                        <a:rPr lang="ru-RU" sz="2000" dirty="0" smtClean="0"/>
                        <a:t>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15272" y="1936739"/>
            <a:ext cx="1357322" cy="3571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 это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2357430"/>
            <a:ext cx="64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4720248"/>
            <a:ext cx="64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3786190"/>
            <a:ext cx="1438252" cy="3571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ПСР =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TPS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056015"/>
            <a:ext cx="5929322" cy="1123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1962 г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 Минсредмаше появился термин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«Научная организация труда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 и управления» – НОТПиУ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7606" y="3714752"/>
            <a:ext cx="27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3500438"/>
            <a:ext cx="1500166" cy="85725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инструменты мировой практики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6535750" y="3392487"/>
            <a:ext cx="64294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535750" y="4535495"/>
            <a:ext cx="64294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001158" y="92787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2" descr="Картинка 21 из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-24"/>
            <a:ext cx="3071802" cy="200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643834" y="4786322"/>
            <a:ext cx="1500166" cy="85725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Западный и отечественный опыт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2357430"/>
            <a:ext cx="1500166" cy="85725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Опыт 2-х рывков НОТ </a:t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(1924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1962)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32" y="6072230"/>
            <a:ext cx="1071538" cy="7143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1538" y="6143644"/>
            <a:ext cx="785818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ПСР – это новая 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пересборка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– комбинация инструментов совершенствования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всей системы управления производственными процессами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14942" y="3519638"/>
            <a:ext cx="1071570" cy="533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Сегодня это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8143900" cy="107157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  <a:t>		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2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Отраслевое </a:t>
            </a:r>
            <a:r>
              <a:rPr lang="ru-RU" sz="2200" b="1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совещание по вопросу повышения производительности </a:t>
            </a:r>
            <a:r>
              <a:rPr lang="en-US" sz="22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en-US" sz="22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2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труда </a:t>
            </a:r>
            <a:r>
              <a:rPr lang="ru-RU" sz="2200" b="1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на основе НТП на предприятиях Главка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(4-7 июля 1962г.  - 4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дня работы)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  <a:t>											</a:t>
            </a:r>
          </a:p>
        </p:txBody>
      </p:sp>
      <p:graphicFrame>
        <p:nvGraphicFramePr>
          <p:cNvPr id="6289" name="Group 145"/>
          <p:cNvGraphicFramePr>
            <a:graphicFrameLocks noGrp="1"/>
          </p:cNvGraphicFramePr>
          <p:nvPr>
            <p:ph type="tbl" idx="1"/>
          </p:nvPr>
        </p:nvGraphicFramePr>
        <p:xfrm>
          <a:off x="1000100" y="1785926"/>
          <a:ext cx="8001024" cy="1066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01024"/>
              </a:tblGrid>
              <a:tr h="86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 везде создана </a:t>
                      </a:r>
                      <a:r>
                        <a:rPr kumimoji="0" lang="ru-RU" sz="1600" b="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нас хорошая поточность производства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Нередко бывает так, что последующая операция перебрасывается из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одного конца здания в другой, потом возвращается обратно, т.е. делает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замысловатые петли, что затрудняет создание </a:t>
                      </a:r>
                      <a:r>
                        <a:rPr kumimoji="0" lang="ru-RU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СТРОЙНОГО ПОТОКА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3076" y="6000768"/>
            <a:ext cx="7000924" cy="8572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Тогда еще не были отработаны инструменты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выравнивание потока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встроенная система качества и т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Сегодня они есть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эти проблемы могут решаться на новом качественном уровне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</a:rPr>
              <a:t> Сегодня накоплен огромный опыт организационно-структурных преобразований</a:t>
            </a:r>
            <a:r>
              <a:rPr lang="en-US" sz="1400" dirty="0" smtClean="0">
                <a:latin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</a:rPr>
              <a:t> Он должен быть правильно использован</a:t>
            </a:r>
            <a:r>
              <a:rPr lang="en-US" sz="1400" dirty="0" smtClean="0">
                <a:latin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0"/>
            <a:ext cx="30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</a:rPr>
              <a:t>Министерство среднего машиностроения - 1962г.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32" y="1428736"/>
            <a:ext cx="8143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Некоторые темы по 1-ым результатам комплексных обследований</a:t>
            </a:r>
            <a:endParaRPr lang="ru-RU" sz="2000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42910" y="1428736"/>
            <a:ext cx="357190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6644" y="1785926"/>
            <a:ext cx="285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00100" y="2714620"/>
            <a:ext cx="8143900" cy="85725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Создание рационально-производственной структуры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– резерв повышения ПТ 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00034" y="2786058"/>
            <a:ext cx="571504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II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3357562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1438">
              <a:buNone/>
            </a:pPr>
            <a:r>
              <a:rPr lang="ru-RU" sz="1600" dirty="0" smtClean="0">
                <a:latin typeface="Times New Roman" pitchFamily="18" charset="0"/>
              </a:rPr>
              <a:t>«Мы не нашли нигде достаточно ясных рекомендаций и не </a:t>
            </a:r>
            <a:r>
              <a:rPr lang="en-US" sz="1600" dirty="0" smtClean="0">
                <a:latin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встретили сотрудников серьезно занимающихся созданием оптимальной </a:t>
            </a:r>
            <a:r>
              <a:rPr lang="en-US" sz="1600" dirty="0" smtClean="0">
                <a:latin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структуры производства». (из выступления предприятия </a:t>
            </a:r>
            <a:r>
              <a:rPr lang="ru-RU" sz="1600" dirty="0" err="1" smtClean="0">
                <a:latin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</a:rPr>
              <a:t>/я 2511)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58082" y="3286124"/>
            <a:ext cx="285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00132" y="4286256"/>
            <a:ext cx="7000892" cy="35719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+mj-cs"/>
              </a:rPr>
              <a:t>Действия на </a:t>
            </a:r>
            <a:r>
              <a:rPr lang="en-US" b="1" dirty="0" smtClean="0">
                <a:latin typeface="Times New Roman" pitchFamily="18" charset="0"/>
                <a:ea typeface="+mj-ea"/>
                <a:cs typeface="+mj-cs"/>
              </a:rPr>
              <a:t>“</a:t>
            </a:r>
            <a:r>
              <a:rPr lang="ru-RU" b="1" dirty="0" smtClean="0">
                <a:latin typeface="Times New Roman" pitchFamily="18" charset="0"/>
                <a:ea typeface="+mj-ea"/>
                <a:cs typeface="+mj-cs"/>
              </a:rPr>
              <a:t>ощупь</a:t>
            </a:r>
            <a:r>
              <a:rPr lang="en-US" b="1" dirty="0" smtClean="0">
                <a:latin typeface="Times New Roman" pitchFamily="18" charset="0"/>
                <a:ea typeface="+mj-ea"/>
                <a:cs typeface="+mj-cs"/>
              </a:rPr>
              <a:t>”</a:t>
            </a:r>
            <a:r>
              <a:rPr lang="ru-RU" b="1" dirty="0" smtClean="0">
                <a:latin typeface="Times New Roman" pitchFamily="18" charset="0"/>
                <a:ea typeface="+mj-ea"/>
                <a:cs typeface="+mj-cs"/>
              </a:rPr>
              <a:t> (нет глубоких научных проработок)</a:t>
            </a:r>
            <a:endParaRPr kumimoji="0" lang="ru-RU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643438" y="4572008"/>
            <a:ext cx="285752" cy="28575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643438" y="4143380"/>
            <a:ext cx="285752" cy="28575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4714884"/>
            <a:ext cx="8143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1438">
              <a:buFontTx/>
              <a:buChar char="-"/>
            </a:pPr>
            <a:r>
              <a:rPr lang="ru-RU" sz="1600" dirty="0" smtClean="0">
                <a:latin typeface="Times New Roman" pitchFamily="18" charset="0"/>
              </a:rPr>
              <a:t>укрупнение производственных единиц (разработаны по нескольким комплексам);</a:t>
            </a:r>
          </a:p>
          <a:p>
            <a:pPr indent="-71438">
              <a:buFontTx/>
              <a:buChar char="-"/>
            </a:pPr>
            <a:r>
              <a:rPr lang="ru-RU" sz="1600" dirty="0" smtClean="0">
                <a:latin typeface="Times New Roman" pitchFamily="18" charset="0"/>
              </a:rPr>
              <a:t>создание </a:t>
            </a:r>
            <a:r>
              <a:rPr lang="ru-RU" sz="1600" dirty="0" err="1" smtClean="0">
                <a:latin typeface="Times New Roman" pitchFamily="18" charset="0"/>
              </a:rPr>
              <a:t>бесцеховой</a:t>
            </a:r>
            <a:r>
              <a:rPr lang="ru-RU" sz="1600" dirty="0" smtClean="0">
                <a:latin typeface="Times New Roman" pitchFamily="18" charset="0"/>
              </a:rPr>
              <a:t> структуры (в первую очередь для вспомогательного комплекса: ремонты, энергетика);</a:t>
            </a:r>
          </a:p>
          <a:p>
            <a:pPr indent="-71438">
              <a:buFontTx/>
              <a:buChar char="-"/>
            </a:pPr>
            <a:r>
              <a:rPr lang="ru-RU" sz="1600" dirty="0" smtClean="0">
                <a:latin typeface="Times New Roman" pitchFamily="18" charset="0"/>
              </a:rPr>
              <a:t>укрупнение подразделений в заводоуправлении и т.д.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6000768"/>
            <a:ext cx="1785950" cy="35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ПСР-2011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Картинка 20 из 630"/>
          <p:cNvPicPr>
            <a:picLocks noChangeAspect="1" noChangeArrowheads="1"/>
          </p:cNvPicPr>
          <p:nvPr/>
        </p:nvPicPr>
        <p:blipFill>
          <a:blip r:embed="rId3" cstate="print"/>
          <a:srcRect l="5000" t="2427" r="2499" b="6553"/>
          <a:stretch>
            <a:fillRect/>
          </a:stretch>
        </p:blipFill>
        <p:spPr bwMode="auto">
          <a:xfrm>
            <a:off x="7572396" y="1867035"/>
            <a:ext cx="1571604" cy="106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Картинка 15 из 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8128" y="3143248"/>
            <a:ext cx="119587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sr.gallerix.ru/1973977528/_UNK/1626305014/"/>
          <p:cNvPicPr>
            <a:picLocks noChangeAspect="1" noChangeArrowheads="1"/>
          </p:cNvPicPr>
          <p:nvPr/>
        </p:nvPicPr>
        <p:blipFill>
          <a:blip r:embed="rId2" cstate="print"/>
          <a:srcRect r="-2" b="12071"/>
          <a:stretch>
            <a:fillRect/>
          </a:stretch>
        </p:blipFill>
        <p:spPr bwMode="auto">
          <a:xfrm>
            <a:off x="1000100" y="4572008"/>
            <a:ext cx="1785950" cy="229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://www.savok.org/uploads/posts/2010-01/1263924479_le_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143380"/>
            <a:ext cx="1785918" cy="203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66"/>
            <a:ext cx="8143900" cy="121442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Потери рабочего времени из-за слабой организации труда – резерв роста ПТ </a:t>
            </a:r>
            <a:endParaRPr lang="ru-RU" sz="1800" b="1" i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3571876"/>
            <a:ext cx="8143900" cy="2643206"/>
          </a:xfrm>
        </p:spPr>
        <p:txBody>
          <a:bodyPr>
            <a:noAutofit/>
          </a:bodyPr>
          <a:lstStyle/>
          <a:p>
            <a:pPr indent="19050" algn="ctr"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Надо </a:t>
            </a:r>
            <a:r>
              <a:rPr lang="ru-RU" sz="1800" dirty="0">
                <a:latin typeface="Times New Roman" pitchFamily="18" charset="0"/>
              </a:rPr>
              <a:t>принимать меры по устранению этих причин???</a:t>
            </a:r>
          </a:p>
          <a:p>
            <a:pPr indent="19050" algn="ctr">
              <a:buFontTx/>
              <a:buNone/>
            </a:pPr>
            <a:r>
              <a:rPr lang="ru-RU" sz="1800" dirty="0">
                <a:latin typeface="Times New Roman" pitchFamily="18" charset="0"/>
              </a:rPr>
              <a:t>Было отмечено: мало мы останавливались на этом вопросе как на реальном резерве ПТ.</a:t>
            </a:r>
          </a:p>
          <a:p>
            <a:pPr indent="19050" algn="ctr"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Показательно</a:t>
            </a:r>
            <a:r>
              <a:rPr lang="ru-RU" sz="1800" dirty="0">
                <a:latin typeface="Times New Roman" pitchFamily="18" charset="0"/>
              </a:rPr>
              <a:t>, что в решении конференции </a:t>
            </a:r>
            <a:r>
              <a:rPr lang="en-US" sz="1800" dirty="0" smtClean="0">
                <a:latin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</a:rPr>
              <a:t>мероприятиях по повышению ПТ.</a:t>
            </a:r>
          </a:p>
          <a:p>
            <a:pPr indent="19050" algn="ctr">
              <a:buFontTx/>
              <a:buNone/>
            </a:pPr>
            <a:endParaRPr lang="en-US" sz="1800" u="sng" dirty="0" smtClean="0">
              <a:latin typeface="Times New Roman" pitchFamily="18" charset="0"/>
            </a:endParaRPr>
          </a:p>
          <a:p>
            <a:pPr indent="19050" algn="ctr">
              <a:buFontTx/>
              <a:buNone/>
            </a:pPr>
            <a:r>
              <a:rPr lang="ru-RU" sz="1800" u="sng" dirty="0" smtClean="0">
                <a:latin typeface="Times New Roman" pitchFamily="18" charset="0"/>
              </a:rPr>
              <a:t>ОБ </a:t>
            </a:r>
            <a:r>
              <a:rPr lang="ru-RU" sz="1800" u="sng" dirty="0">
                <a:latin typeface="Times New Roman" pitchFamily="18" charset="0"/>
              </a:rPr>
              <a:t>ЭТОМ НИ СЛОВА</a:t>
            </a:r>
            <a:r>
              <a:rPr lang="ru-RU" sz="1800" u="sng" dirty="0" smtClean="0">
                <a:latin typeface="Times New Roman" pitchFamily="18" charset="0"/>
              </a:rPr>
              <a:t>!!!</a:t>
            </a:r>
            <a:endParaRPr lang="ru-RU" sz="1800" u="sng" dirty="0">
              <a:latin typeface="Times New Roman" pitchFamily="18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5000628" y="2143116"/>
            <a:ext cx="357190" cy="357190"/>
          </a:xfrm>
          <a:prstGeom prst="downArrow">
            <a:avLst>
              <a:gd name="adj1" fmla="val 50000"/>
              <a:gd name="adj2" fmla="val 5166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0"/>
            <a:ext cx="30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</a:rPr>
              <a:t>Министерство среднего машиностроения - 1962г.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6429396"/>
            <a:ext cx="700092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71438" algn="ctr"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Через 40 лет ПС «Росатом» имеет инструментарий восполнить этот пробел.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726" y="6429396"/>
            <a:ext cx="1285820" cy="4286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00100" y="142852"/>
            <a:ext cx="7143800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Отраслевое совещание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– 1962 г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endParaRPr kumimoji="0" lang="ru-RU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64" y="2357430"/>
            <a:ext cx="8143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Уплотненность рабочего дня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неудовлетворительна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…глубокого изучения не проводилось… методы хронометража не позволили сделать это в нужных масштабах»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85720" y="857232"/>
            <a:ext cx="785818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III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1571612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>
              <a:buFontTx/>
              <a:buNone/>
            </a:pPr>
            <a:r>
              <a:rPr lang="ru-RU" dirty="0" smtClean="0">
                <a:latin typeface="Times New Roman" pitchFamily="18" charset="0"/>
              </a:rPr>
              <a:t>Потери на отдельных участках 20-25% от рабочего времени по вине рабочих или по организационно-техническим неполадкам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000628" y="3286124"/>
            <a:ext cx="357190" cy="357190"/>
          </a:xfrm>
          <a:prstGeom prst="downArrow">
            <a:avLst>
              <a:gd name="adj1" fmla="val 50000"/>
              <a:gd name="adj2" fmla="val 5166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Сравнительный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анализ производительности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труда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отечественных и зарубежных заводах</a:t>
            </a:r>
            <a:endParaRPr lang="ru-RU" sz="1600" b="1" i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2571744"/>
            <a:ext cx="8143900" cy="3714776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</a:rPr>
              <a:t>основному производству сравнение трудовых затрат </a:t>
            </a:r>
            <a:endParaRPr lang="en-US" sz="18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чел/час в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сутки) оказалось вполне сопоставимо.</a:t>
            </a:r>
          </a:p>
          <a:p>
            <a:pPr>
              <a:buFontTx/>
              <a:buNone/>
            </a:pPr>
            <a:r>
              <a:rPr lang="ru-RU" sz="1800" u="sng" dirty="0" smtClean="0">
                <a:latin typeface="Times New Roman" pitchFamily="18" charset="0"/>
              </a:rPr>
              <a:t>Но</a:t>
            </a:r>
            <a:r>
              <a:rPr lang="ru-RU" sz="1800" u="sng" dirty="0">
                <a:latin typeface="Times New Roman" pitchFamily="18" charset="0"/>
              </a:rPr>
              <a:t>!</a:t>
            </a:r>
            <a:r>
              <a:rPr lang="ru-RU" sz="1800" dirty="0">
                <a:latin typeface="Times New Roman" pitchFamily="18" charset="0"/>
              </a:rPr>
              <a:t> На отечественных заводах персонала значительно больше </a:t>
            </a:r>
            <a:endParaRPr lang="en-US" sz="18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за счет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управленческого </a:t>
            </a:r>
            <a:r>
              <a:rPr lang="ru-RU" sz="1800" dirty="0">
                <a:latin typeface="Times New Roman" pitchFamily="18" charset="0"/>
              </a:rPr>
              <a:t>аппарата и вспомогательных рабочих </a:t>
            </a:r>
            <a:endParaRPr lang="en-US" sz="18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</a:rPr>
              <a:t>в среднем в </a:t>
            </a:r>
            <a:r>
              <a:rPr lang="ru-RU" sz="1800" dirty="0" smtClean="0">
                <a:latin typeface="Times New Roman" pitchFamily="18" charset="0"/>
              </a:rPr>
              <a:t>2,5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раза).</a:t>
            </a:r>
            <a:endParaRPr lang="en-US" sz="18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8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Например</a:t>
            </a:r>
            <a:r>
              <a:rPr lang="ru-RU" sz="1800" dirty="0">
                <a:latin typeface="Times New Roman" pitchFamily="18" charset="0"/>
              </a:rPr>
              <a:t>: служба главного механика у них 30 против 166 </a:t>
            </a:r>
            <a:r>
              <a:rPr lang="ru-RU" sz="1800" dirty="0" smtClean="0">
                <a:latin typeface="Times New Roman" pitchFamily="18" charset="0"/>
              </a:rPr>
              <a:t>наших.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Большая механизация</a:t>
            </a:r>
            <a:r>
              <a:rPr lang="ru-RU" sz="1800" dirty="0">
                <a:latin typeface="Times New Roman" pitchFamily="18" charset="0"/>
              </a:rPr>
              <a:t>, централизация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0"/>
            <a:ext cx="30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</a:rPr>
              <a:t>Министерство среднего машиностроения - 1962г.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428736"/>
            <a:ext cx="4286280" cy="107157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 smtClean="0">
                <a:latin typeface="Times New Roman" pitchFamily="18" charset="0"/>
              </a:rPr>
              <a:t>Завод по переработке руд до закиси-окиси </a:t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(</a:t>
            </a:r>
            <a:r>
              <a:rPr lang="ru-RU" sz="1400" b="1" dirty="0" err="1" smtClean="0">
                <a:latin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</a:rPr>
              <a:t>/я 912 – 3 завода США – 3 завода Канады)</a:t>
            </a:r>
            <a:r>
              <a:rPr lang="ru-RU" sz="1100" b="1" dirty="0" smtClean="0">
                <a:latin typeface="Times New Roman" pitchFamily="18" charset="0"/>
              </a:rPr>
              <a:t> </a:t>
            </a:r>
            <a:endParaRPr lang="ru-RU" sz="1400" dirty="0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00100" y="142852"/>
            <a:ext cx="7143800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Отраслевое совещание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– 1962 г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endParaRPr kumimoji="0" lang="ru-RU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85720" y="857232"/>
            <a:ext cx="785818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IV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6215082"/>
            <a:ext cx="70009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71438" algn="ctr"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Мы сегодня должны формулировать цели по достижению ПТ в сравнении с аналогичными производствами за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рубежом</a:t>
            </a:r>
            <a:r>
              <a:rPr lang="en-US" sz="1600" dirty="0" smtClean="0">
                <a:latin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222" y="6215082"/>
            <a:ext cx="1285820" cy="35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100" y="4429132"/>
            <a:ext cx="8143900" cy="8572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Известно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что американцы по затратам труда работают экономичнее нас в 4-5 раз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по себестоимости в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1,5-2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Это большое отставание и мы обязаны его ликвидировать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Машкин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НТУ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28 мая 1963 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8" descr="Картинка 169 из 398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63670"/>
            <a:ext cx="2001998" cy="137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Картинка 127 из 737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00100" y="1357298"/>
            <a:ext cx="2000264" cy="123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0" y="63817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857232"/>
            <a:ext cx="7862150" cy="53578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sz="1800" u="sng" dirty="0" smtClean="0">
                <a:latin typeface="Times New Roman" pitchFamily="18" charset="0"/>
              </a:rPr>
              <a:t>Выявление резервов производительности труда</a:t>
            </a:r>
            <a:r>
              <a:rPr lang="en-US" sz="1800" u="sng" dirty="0" smtClean="0">
                <a:latin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</a:rPr>
              <a:t>в вопросах расстановки и использования рабочих и инженерных кадров с учетом объемов </a:t>
            </a:r>
            <a:r>
              <a:rPr lang="ru-RU" sz="1800" u="sng" dirty="0" err="1" smtClean="0">
                <a:latin typeface="Times New Roman" pitchFamily="18" charset="0"/>
              </a:rPr>
              <a:t>гос</a:t>
            </a:r>
            <a:r>
              <a:rPr lang="en-US" sz="1800" u="sng" dirty="0" smtClean="0">
                <a:latin typeface="Times New Roman" pitchFamily="18" charset="0"/>
              </a:rPr>
              <a:t>.</a:t>
            </a:r>
            <a:r>
              <a:rPr lang="ru-RU" sz="1800" u="sng" dirty="0" smtClean="0">
                <a:latin typeface="Times New Roman" pitchFamily="18" charset="0"/>
              </a:rPr>
              <a:t> плана</a:t>
            </a:r>
            <a:r>
              <a:rPr lang="en-US" sz="1800" u="sng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Обследование </a:t>
            </a:r>
            <a:r>
              <a:rPr lang="ru-RU" sz="1600" dirty="0">
                <a:latin typeface="Times New Roman" pitchFamily="18" charset="0"/>
              </a:rPr>
              <a:t>проводилось путем выезда на объекты комплексных бригад </a:t>
            </a:r>
            <a:r>
              <a:rPr lang="ru-RU" sz="1600" dirty="0" smtClean="0">
                <a:latin typeface="Times New Roman" pitchFamily="18" charset="0"/>
              </a:rPr>
              <a:t>работников НОТ </a:t>
            </a:r>
            <a:r>
              <a:rPr lang="ru-RU" sz="1600" dirty="0">
                <a:latin typeface="Times New Roman" pitchFamily="18" charset="0"/>
              </a:rPr>
              <a:t>родственных предприятий </a:t>
            </a:r>
            <a:r>
              <a:rPr lang="ru-RU" sz="1600" dirty="0" smtClean="0">
                <a:latin typeface="Times New Roman" pitchFamily="18" charset="0"/>
              </a:rPr>
              <a:t>(своего рода </a:t>
            </a:r>
            <a:r>
              <a:rPr lang="ru-RU" sz="1600" dirty="0">
                <a:latin typeface="Times New Roman" pitchFamily="18" charset="0"/>
              </a:rPr>
              <a:t>«партнерские проверки</a:t>
            </a:r>
            <a:r>
              <a:rPr lang="ru-RU" sz="1600" dirty="0" smtClean="0">
                <a:latin typeface="Times New Roman" pitchFamily="18" charset="0"/>
              </a:rPr>
              <a:t>»!)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– 200 чел</a:t>
            </a:r>
            <a:r>
              <a:rPr lang="ru-RU" sz="1600" dirty="0" smtClean="0">
                <a:latin typeface="Times New Roman" pitchFamily="18" charset="0"/>
              </a:rPr>
              <a:t>. - более 20</a:t>
            </a:r>
            <a:r>
              <a:rPr lang="en-US" sz="1600" dirty="0" smtClean="0">
                <a:latin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</a:rPr>
              <a:t>000 </a:t>
            </a:r>
            <a:r>
              <a:rPr lang="ru-RU" sz="1600" dirty="0">
                <a:latin typeface="Times New Roman" pitchFamily="18" charset="0"/>
              </a:rPr>
              <a:t>расчетов численности.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Уточнение </a:t>
            </a:r>
            <a:r>
              <a:rPr lang="ru-RU" sz="1600" dirty="0">
                <a:latin typeface="Times New Roman" pitchFamily="18" charset="0"/>
              </a:rPr>
              <a:t>технологических схем, количества действующего и резервного оборудования – степени его </a:t>
            </a:r>
            <a:r>
              <a:rPr lang="ru-RU" sz="1600" dirty="0" smtClean="0">
                <a:latin typeface="Times New Roman" pitchFamily="18" charset="0"/>
              </a:rPr>
              <a:t>загрузки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на каждом производственном участке.</a:t>
            </a:r>
            <a:endParaRPr lang="ru-RU" sz="1600" dirty="0">
              <a:latin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Все </a:t>
            </a:r>
            <a:r>
              <a:rPr lang="ru-RU" sz="1600" dirty="0">
                <a:latin typeface="Times New Roman" pitchFamily="18" charset="0"/>
              </a:rPr>
              <a:t>это </a:t>
            </a:r>
            <a:r>
              <a:rPr lang="ru-RU" sz="1600" dirty="0" smtClean="0">
                <a:latin typeface="Times New Roman" pitchFamily="18" charset="0"/>
              </a:rPr>
              <a:t>сравнивалось </a:t>
            </a:r>
            <a:r>
              <a:rPr lang="ru-RU" sz="1600" dirty="0">
                <a:latin typeface="Times New Roman" pitchFamily="18" charset="0"/>
              </a:rPr>
              <a:t>с отраслевыми нормами. </a:t>
            </a:r>
          </a:p>
          <a:p>
            <a:pPr marL="0" indent="0">
              <a:buFontTx/>
              <a:buNone/>
            </a:pPr>
            <a:endParaRPr lang="ru-RU" sz="1800" u="sng" dirty="0" smtClean="0">
              <a:latin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1800" u="sng" dirty="0" smtClean="0">
                <a:latin typeface="Times New Roman" pitchFamily="18" charset="0"/>
              </a:rPr>
              <a:t>Проверка </a:t>
            </a:r>
            <a:r>
              <a:rPr lang="ru-RU" sz="1800" u="sng" dirty="0">
                <a:latin typeface="Times New Roman" pitchFamily="18" charset="0"/>
              </a:rPr>
              <a:t>эффекта от внедрения новой </a:t>
            </a:r>
            <a:r>
              <a:rPr lang="ru-RU" sz="1800" u="sng" dirty="0" smtClean="0">
                <a:latin typeface="Times New Roman" pitchFamily="18" charset="0"/>
              </a:rPr>
              <a:t>техники</a:t>
            </a:r>
            <a:r>
              <a:rPr lang="ru-RU" sz="1800" dirty="0" smtClean="0">
                <a:latin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Мощность отдельного нового оборудования используется на 30%</a:t>
            </a:r>
            <a:r>
              <a:rPr lang="en-US" sz="1800" dirty="0" smtClean="0">
                <a:latin typeface="Times New Roman" pitchFamily="18" charset="0"/>
              </a:rPr>
              <a:t>.</a:t>
            </a:r>
            <a:br>
              <a:rPr lang="en-US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 Рост ПТ должен быть  </a:t>
            </a:r>
            <a:r>
              <a:rPr lang="ru-RU" sz="1800" dirty="0">
                <a:latin typeface="Times New Roman" pitchFamily="18" charset="0"/>
              </a:rPr>
              <a:t>больше роста основных фондов. За 20 лет (1940-1960) </a:t>
            </a:r>
            <a:r>
              <a:rPr lang="ru-RU" sz="1800" dirty="0" smtClean="0">
                <a:latin typeface="Times New Roman" pitchFamily="18" charset="0"/>
              </a:rPr>
              <a:t>эта тенденция в </a:t>
            </a:r>
            <a:r>
              <a:rPr lang="ru-RU" sz="1800" dirty="0">
                <a:latin typeface="Times New Roman" pitchFamily="18" charset="0"/>
              </a:rPr>
              <a:t>СССР </a:t>
            </a:r>
            <a:r>
              <a:rPr lang="ru-RU" sz="1800" dirty="0" smtClean="0">
                <a:latin typeface="Times New Roman" pitchFamily="18" charset="0"/>
              </a:rPr>
              <a:t>положительна – </a:t>
            </a:r>
            <a:r>
              <a:rPr lang="ru-RU" sz="1800" dirty="0">
                <a:latin typeface="Times New Roman" pitchFamily="18" charset="0"/>
              </a:rPr>
              <a:t>295% </a:t>
            </a:r>
            <a:r>
              <a:rPr lang="en-US" sz="1800" dirty="0" smtClean="0">
                <a:latin typeface="Times New Roman" pitchFamily="18" charset="0"/>
              </a:rPr>
              <a:t>&gt;</a:t>
            </a:r>
            <a:r>
              <a:rPr lang="ru-RU" sz="1800" dirty="0" smtClean="0">
                <a:latin typeface="Times New Roman" pitchFamily="18" charset="0"/>
              </a:rPr>
              <a:t> 209%</a:t>
            </a:r>
            <a:r>
              <a:rPr lang="en-US" sz="1800" dirty="0" smtClean="0">
                <a:latin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</a:rPr>
              <a:t>В отрасли не везде</a:t>
            </a:r>
            <a:r>
              <a:rPr lang="en-US" sz="18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0"/>
            <a:ext cx="30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</a:rPr>
              <a:t>Министерство среднего машиностроения - 1962г.</a:t>
            </a:r>
            <a:endParaRPr lang="ru-RU" sz="14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00100" y="142852"/>
            <a:ext cx="7143800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Отраслевое совещание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– 1962 г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endParaRPr kumimoji="0" lang="ru-RU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485776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</a:rPr>
              <a:t>Недостатки в поиске резервов </a:t>
            </a:r>
            <a:r>
              <a:rPr lang="ru-RU" dirty="0" smtClean="0">
                <a:latin typeface="Times New Roman" pitchFamily="18" charset="0"/>
              </a:rPr>
              <a:t>– все усилия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направлены на участки основного производства</a:t>
            </a:r>
            <a:r>
              <a:rPr lang="en-US" dirty="0" smtClean="0">
                <a:latin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</a:rPr>
              <a:t> а это – 1/3 рабочих,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2/3 –ремонтники, дежурные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службы, уборка, дезактивация, гардеробщики и т.д. – остались вне поля зрения.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00034" y="857232"/>
            <a:ext cx="642942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V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28596" y="3214686"/>
            <a:ext cx="642942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VI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14282" y="4786322"/>
            <a:ext cx="857256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VII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0100" y="3357562"/>
            <a:ext cx="7929618" cy="114300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00100" y="4786322"/>
            <a:ext cx="7929618" cy="114300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00100" y="928670"/>
            <a:ext cx="7929618" cy="207170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nerQUQ.UGr96QRJJVru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1183</TotalTime>
  <Words>1716</Words>
  <Application>Microsoft Office PowerPoint</Application>
  <PresentationFormat>Экран (4:3)</PresentationFormat>
  <Paragraphs>275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Анализ архивных материалов по теме: «Мин.сред.маш СССР –  ПОВЫШЕНИЕ ПРОИЗВОДИТЕЛЬНОСТИ ТРУДА  на основе научной организации труда, производства и  управления – НОТП и ОУ»</vt:lpstr>
      <vt:lpstr>1945-образованно Первое ГУ при Совете Министров СССР (в 1953 году реорганизовано в  Министерство среднего машиностроения)  1945-1950  Цель: обеспечить выпуск атомного оружия.   Задача:  - строительство новых промышленных предприятий (РОСТ)  - проведение научно исследовательских работ (НАУКА). - организационная подготовка квалифицированных рабочих (ПОДГОТОВКА КАДРОВ).   1953-1954   Продолжает совершенствоваться система ОТ: тарифные системы, разработка норм времени, расценок для всех операций и т.д. Начинает звучать тема: РАЦИОНАЛЬНОЕ ИСПОЛЬЗОВАНИЕ РАБОЧИХ И ОБОРУДОВАНИЯ.   1957г. – на ряде предприятий организованны нормативно-исследовательские лаборатории (группы по улучшению организации труда).</vt:lpstr>
      <vt:lpstr>Слайд 3</vt:lpstr>
      <vt:lpstr>Рационализация и изобретательство</vt:lpstr>
      <vt:lpstr>Слайд 5</vt:lpstr>
      <vt:lpstr>   Отраслевое совещание по вопросу повышения производительности  труда на основе НТП на предприятиях Главка   (4-7 июля 1962г.  - 4 дня работы)            </vt:lpstr>
      <vt:lpstr>Потери рабочего времени из-за слабой организации труда – резерв роста ПТ </vt:lpstr>
      <vt:lpstr>Сравнительный анализ производительности  труда на отечественных и зарубежных заводах</vt:lpstr>
      <vt:lpstr>Слайд 9</vt:lpstr>
      <vt:lpstr>Слайд 10</vt:lpstr>
      <vt:lpstr>Слайд 11</vt:lpstr>
      <vt:lpstr>Из протоколов совещаний руководителей Служб НОТ 1971-1972 гг.</vt:lpstr>
      <vt:lpstr>Докладная записка начальника УОТ и З.ВФ. Гильберта т. Славскому Е.П. «О сокращении расходов на содержание аппарата управления отрасли» (АУ)</vt:lpstr>
      <vt:lpstr>Анализ выполнения по НОТ и ОУ Минсредмаша – 1979 г.</vt:lpstr>
      <vt:lpstr>Элементы  преемственности</vt:lpstr>
      <vt:lpstr>Слайд 16</vt:lpstr>
      <vt:lpstr>Слайд 17</vt:lpstr>
      <vt:lpstr>Слайд 18</vt:lpstr>
      <vt:lpstr>Зачем нужна ПС «Росатом» возврат к традициям и преодоление нерыночных отраслевых тенденций: себестоимость + производительность труда (КПЭ5)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Асрибеков Артемий Вадимович</dc:creator>
  <cp:lastModifiedBy>Krasnobaev</cp:lastModifiedBy>
  <cp:revision>96</cp:revision>
  <dcterms:created xsi:type="dcterms:W3CDTF">2011-05-12T06:07:58Z</dcterms:created>
  <dcterms:modified xsi:type="dcterms:W3CDTF">2011-10-11T15:32:30Z</dcterms:modified>
</cp:coreProperties>
</file>