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69" r:id="rId2"/>
    <p:sldMasterId id="2147483772" r:id="rId3"/>
    <p:sldMasterId id="2147483794" r:id="rId4"/>
    <p:sldMasterId id="2147483803" r:id="rId5"/>
    <p:sldMasterId id="2147483811" r:id="rId6"/>
    <p:sldMasterId id="2147483780" r:id="rId7"/>
  </p:sldMasterIdLst>
  <p:notesMasterIdLst>
    <p:notesMasterId r:id="rId19"/>
  </p:notesMasterIdLst>
  <p:handoutMasterIdLst>
    <p:handoutMasterId r:id="rId20"/>
  </p:handoutMasterIdLst>
  <p:sldIdLst>
    <p:sldId id="264" r:id="rId8"/>
    <p:sldId id="304" r:id="rId9"/>
    <p:sldId id="305" r:id="rId10"/>
    <p:sldId id="312" r:id="rId11"/>
    <p:sldId id="314" r:id="rId12"/>
    <p:sldId id="316" r:id="rId13"/>
    <p:sldId id="306" r:id="rId14"/>
    <p:sldId id="285" r:id="rId15"/>
    <p:sldId id="309" r:id="rId16"/>
    <p:sldId id="307" r:id="rId17"/>
    <p:sldId id="308" r:id="rId18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  <p15:guide id="17" pos="2481">
          <p15:clr>
            <a:srgbClr val="A4A3A4"/>
          </p15:clr>
        </p15:guide>
        <p15:guide id="18" pos="2869">
          <p15:clr>
            <a:srgbClr val="A4A3A4"/>
          </p15:clr>
        </p15:guide>
        <p15:guide id="19" pos="3029">
          <p15:clr>
            <a:srgbClr val="A4A3A4"/>
          </p15:clr>
        </p15:guide>
        <p15:guide id="20" pos="3402">
          <p15:clr>
            <a:srgbClr val="A4A3A4"/>
          </p15:clr>
        </p15:guide>
        <p15:guide id="21" pos="3552">
          <p15:clr>
            <a:srgbClr val="A4A3A4"/>
          </p15:clr>
        </p15:guide>
        <p15:guide id="22" pos="3938">
          <p15:clr>
            <a:srgbClr val="A4A3A4"/>
          </p15:clr>
        </p15:guide>
        <p15:guide id="23" pos="4086">
          <p15:clr>
            <a:srgbClr val="A4A3A4"/>
          </p15:clr>
        </p15:guide>
        <p15:guide id="24" pos="4473">
          <p15:clr>
            <a:srgbClr val="A4A3A4"/>
          </p15:clr>
        </p15:guide>
        <p15:guide id="25" pos="4621">
          <p15:clr>
            <a:srgbClr val="A4A3A4"/>
          </p15:clr>
        </p15:guide>
        <p15:guide id="26" pos="5008">
          <p15:clr>
            <a:srgbClr val="A4A3A4"/>
          </p15:clr>
        </p15:guide>
        <p15:guide id="27" pos="5157">
          <p15:clr>
            <a:srgbClr val="A4A3A4"/>
          </p15:clr>
        </p15:guide>
        <p15:guide id="28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333333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9" autoAdjust="0"/>
    <p:restoredTop sz="86419" autoAdjust="0"/>
  </p:normalViewPr>
  <p:slideViewPr>
    <p:cSldViewPr snapToGrid="0">
      <p:cViewPr varScale="1">
        <p:scale>
          <a:sx n="85" d="100"/>
          <a:sy n="85" d="100"/>
        </p:scale>
        <p:origin x="764" y="52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  <p:guide pos="2481"/>
        <p:guide pos="2869"/>
        <p:guide pos="3029"/>
        <p:guide pos="3402"/>
        <p:guide pos="3552"/>
        <p:guide pos="3938"/>
        <p:guide pos="4086"/>
        <p:guide pos="4473"/>
        <p:guide pos="4621"/>
        <p:guide pos="5008"/>
        <p:guide pos="5157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72" d="100"/>
          <a:sy n="172" d="100"/>
        </p:scale>
        <p:origin x="6552" y="208"/>
      </p:cViewPr>
      <p:guideLst>
        <p:guide orient="horz" pos="2880"/>
        <p:guide pos="2160"/>
      </p:guideLst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>
                <a:latin typeface="Arial" panose="020B0604020202020204" pitchFamily="34" charset="0"/>
              </a:rPr>
              <a:pPr/>
              <a:t>04.12.2020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>
                <a:latin typeface="Arial" panose="020B0604020202020204" pitchFamily="34" charset="0"/>
              </a:rPr>
              <a:pPr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B084D8A-822D-488E-8D1C-8C90CBE022BE}" type="datetimeFigureOut">
              <a:rPr lang="ru-RU" smtClean="0"/>
              <a:pPr/>
              <a:t>04.12.2020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9766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31800"/>
            <a:ext cx="816864" cy="10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539749" y="2122487"/>
            <a:ext cx="6887877" cy="1189037"/>
          </a:xfrm>
        </p:spPr>
        <p:txBody>
          <a:bodyPr/>
          <a:lstStyle/>
          <a:p>
            <a:r>
              <a:rPr lang="ru-RU" sz="2400" dirty="0"/>
              <a:t>«Соблюдение мер безопасности при поступлении пациентов в стационар и при его выписке»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xfrm>
            <a:off x="539746" y="3447313"/>
            <a:ext cx="5711825" cy="218486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Заказчик проекта - 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Елена Дмитриевна </a:t>
            </a:r>
            <a:r>
              <a:rPr lang="ru-RU" b="0" dirty="0" err="1">
                <a:latin typeface="Arial" pitchFamily="34" charset="0"/>
                <a:cs typeface="Arial" pitchFamily="34" charset="0"/>
              </a:rPr>
              <a:t>Утемова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, директор Департамента здравоохранения Владимирской области 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xfrm>
            <a:off x="539746" y="4103782"/>
            <a:ext cx="5711825" cy="284683"/>
          </a:xfrm>
          <a:prstGeom prst="rect">
            <a:avLst/>
          </a:prstGeom>
        </p:spPr>
        <p:txBody>
          <a:bodyPr/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Руководитель проекта - </a:t>
            </a:r>
            <a:r>
              <a:rPr lang="ru-RU" dirty="0">
                <a:latin typeface="Arial" pitchFamily="34" charset="0"/>
                <a:cs typeface="Arial" pitchFamily="34" charset="0"/>
              </a:rPr>
              <a:t>Кузнецова Валерия Валерьевна – врач – эпидемиолог ГБУЗ ВО «Городская поликлиника № 2 г. Владимира» 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402371-F678-4912-8F2F-8FC7E35D68CF}"/>
              </a:ext>
            </a:extLst>
          </p:cNvPr>
          <p:cNvSpPr txBox="1"/>
          <p:nvPr/>
        </p:nvSpPr>
        <p:spPr>
          <a:xfrm>
            <a:off x="2465882" y="697043"/>
            <a:ext cx="3492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Владимирская </a:t>
            </a:r>
            <a:r>
              <a:rPr lang="ru-RU" sz="2000" dirty="0"/>
              <a:t>область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C0220FA4-F2BB-4136-BD1B-2C8EADA8F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186145"/>
              </p:ext>
            </p:extLst>
          </p:nvPr>
        </p:nvGraphicFramePr>
        <p:xfrm>
          <a:off x="539751" y="1171413"/>
          <a:ext cx="8064603" cy="267538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65108">
                  <a:extLst>
                    <a:ext uri="{9D8B030D-6E8A-4147-A177-3AD203B41FA5}">
                      <a16:colId xmlns:a16="http://schemas.microsoft.com/office/drawing/2014/main" val="633337807"/>
                    </a:ext>
                  </a:extLst>
                </a:gridCol>
                <a:gridCol w="1708167">
                  <a:extLst>
                    <a:ext uri="{9D8B030D-6E8A-4147-A177-3AD203B41FA5}">
                      <a16:colId xmlns:a16="http://schemas.microsoft.com/office/drawing/2014/main" val="528028028"/>
                    </a:ext>
                  </a:extLst>
                </a:gridCol>
                <a:gridCol w="1720542">
                  <a:extLst>
                    <a:ext uri="{9D8B030D-6E8A-4147-A177-3AD203B41FA5}">
                      <a16:colId xmlns:a16="http://schemas.microsoft.com/office/drawing/2014/main" val="2550912789"/>
                    </a:ext>
                  </a:extLst>
                </a:gridCol>
                <a:gridCol w="2370786">
                  <a:extLst>
                    <a:ext uri="{9D8B030D-6E8A-4147-A177-3AD203B41FA5}">
                      <a16:colId xmlns:a16="http://schemas.microsoft.com/office/drawing/2014/main" val="2315199909"/>
                    </a:ext>
                  </a:extLst>
                </a:gridCol>
              </a:tblGrid>
              <a:tr h="62679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</a:rPr>
                        <a:t>Было </a:t>
                      </a:r>
                    </a:p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</a:rPr>
                        <a:t>на 02.11.2020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</a:rPr>
                        <a:t>Цель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</a:rPr>
                        <a:t>Достигнутый результат на 30.11.2020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7797903"/>
                  </a:ext>
                </a:extLst>
              </a:tr>
              <a:tr h="17609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Стандартизация</a:t>
                      </a:r>
                      <a:r>
                        <a:rPr lang="ru-RU" sz="1400" b="0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мер безопасности при поступлении пациентов в стационар и при его выписке. </a:t>
                      </a:r>
                      <a:endParaRPr lang="ru-RU" sz="1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</a:rPr>
                        <a:t>нет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</a:rPr>
                        <a:t>да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7393333"/>
                  </a:ext>
                </a:extLst>
              </a:tr>
            </a:tbl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1FAF8A8-CC89-4719-8FB7-9BED0898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Таблица показателей</a:t>
            </a:r>
          </a:p>
        </p:txBody>
      </p:sp>
    </p:spTree>
    <p:extLst>
      <p:ext uri="{BB962C8B-B14F-4D97-AF65-F5344CB8AC3E}">
        <p14:creationId xmlns:p14="http://schemas.microsoft.com/office/powerpoint/2010/main" val="60818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13706AD-93F7-4A96-9D51-1AE9E609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Дальнейшие направления для оптимизации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0294BE-7B2B-4DD7-BC39-89FECBBEE350}"/>
              </a:ext>
            </a:extLst>
          </p:cNvPr>
          <p:cNvSpPr txBox="1"/>
          <p:nvPr/>
        </p:nvSpPr>
        <p:spPr>
          <a:xfrm>
            <a:off x="527735" y="1289211"/>
            <a:ext cx="53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1AF349-E0FD-40BB-8B5D-90820CBCDDF9}"/>
              </a:ext>
            </a:extLst>
          </p:cNvPr>
          <p:cNvSpPr txBox="1"/>
          <p:nvPr/>
        </p:nvSpPr>
        <p:spPr>
          <a:xfrm>
            <a:off x="527735" y="2251296"/>
            <a:ext cx="53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4974" y="1227655"/>
            <a:ext cx="7346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Издание нормативного документа ДЗВО по дезинфекции рук и личных вещей пациентов по предложенной схеме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74974" y="2312851"/>
            <a:ext cx="6147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Тиражирование полученного опыта по Владимирской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82684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13706AD-93F7-4A96-9D51-1AE9E609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70" y="462543"/>
            <a:ext cx="6561138" cy="330200"/>
          </a:xfrm>
        </p:spPr>
        <p:txBody>
          <a:bodyPr/>
          <a:lstStyle/>
          <a:p>
            <a:r>
              <a:rPr lang="ru-RU" dirty="0"/>
              <a:t>Информация по проекту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32B4D9-5113-4739-AAC4-9C1EEC5C0D54}"/>
              </a:ext>
            </a:extLst>
          </p:cNvPr>
          <p:cNvSpPr txBox="1"/>
          <p:nvPr/>
        </p:nvSpPr>
        <p:spPr>
          <a:xfrm>
            <a:off x="689548" y="1094284"/>
            <a:ext cx="2215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Ключевой риск: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C090DA-3373-4013-AC44-E6F99C2B7A76}"/>
              </a:ext>
            </a:extLst>
          </p:cNvPr>
          <p:cNvSpPr txBox="1"/>
          <p:nvPr/>
        </p:nvSpPr>
        <p:spPr>
          <a:xfrm>
            <a:off x="688432" y="2239579"/>
            <a:ext cx="3582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плановый эффект: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1E33EF-043E-46AC-8855-19BA73C9F438}"/>
              </a:ext>
            </a:extLst>
          </p:cNvPr>
          <p:cNvSpPr txBox="1"/>
          <p:nvPr/>
        </p:nvSpPr>
        <p:spPr>
          <a:xfrm>
            <a:off x="697170" y="2775049"/>
            <a:ext cx="7869836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dirty="0">
                <a:latin typeface="Arial" panose="020B0604020202020204" pitchFamily="34" charset="0"/>
              </a:rPr>
              <a:t>Стандартизация мер безопасности при поступлении пациентов в стационар и при его выписке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0B4489-C8CB-4F03-99AE-765E1210337A}"/>
              </a:ext>
            </a:extLst>
          </p:cNvPr>
          <p:cNvSpPr txBox="1"/>
          <p:nvPr/>
        </p:nvSpPr>
        <p:spPr>
          <a:xfrm>
            <a:off x="697170" y="3504086"/>
            <a:ext cx="3706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реализации проекта: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8DEDF8-0311-410E-BA66-3CE979B0F2A3}"/>
              </a:ext>
            </a:extLst>
          </p:cNvPr>
          <p:cNvSpPr txBox="1"/>
          <p:nvPr/>
        </p:nvSpPr>
        <p:spPr>
          <a:xfrm>
            <a:off x="697170" y="3975806"/>
            <a:ext cx="749508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800" b="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 проекта 02.11.2020 – закрытие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1800" b="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.11.2020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8432" y="1457889"/>
            <a:ext cx="7082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kern="0" dirty="0">
                <a:solidFill>
                  <a:srgbClr val="000000"/>
                </a:solidFill>
                <a:latin typeface="Arial" panose="020B0604020202020204" pitchFamily="34" charset="0"/>
              </a:rPr>
              <a:t>Заражение граждан и медицинского персонала через личные вещи 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143421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13706AD-93F7-4A96-9D51-1AE9E609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sp>
        <p:nvSpPr>
          <p:cNvPr id="42" name="AutoShape 250">
            <a:extLst>
              <a:ext uri="{FF2B5EF4-FFF2-40B4-BE49-F238E27FC236}">
                <a16:creationId xmlns:a16="http://schemas.microsoft.com/office/drawing/2014/main" id="{E9E06BE2-6182-4345-9649-714293365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85" y="863037"/>
            <a:ext cx="8448270" cy="203131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18286" anchor="b">
            <a:spAutoFit/>
          </a:bodyPr>
          <a:lstStyle/>
          <a:p>
            <a:pPr indent="117469"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Руководство проекта (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непосредственно</a:t>
            </a: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отвечающие за результат проекта, принимающие основные решения)</a:t>
            </a:r>
          </a:p>
        </p:txBody>
      </p:sp>
      <p:sp>
        <p:nvSpPr>
          <p:cNvPr id="43" name="AutoShape 250">
            <a:extLst>
              <a:ext uri="{FF2B5EF4-FFF2-40B4-BE49-F238E27FC236}">
                <a16:creationId xmlns:a16="http://schemas.microsoft.com/office/drawing/2014/main" id="{5134594B-D1EB-492F-9701-8E98850ED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85" y="2402542"/>
            <a:ext cx="8448270" cy="203131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18286" anchor="b">
            <a:spAutoFit/>
          </a:bodyPr>
          <a:lstStyle/>
          <a:p>
            <a:pPr indent="117469"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проекта</a:t>
            </a:r>
          </a:p>
        </p:txBody>
      </p:sp>
      <p:sp>
        <p:nvSpPr>
          <p:cNvPr id="45" name="Rectangle 165">
            <a:extLst>
              <a:ext uri="{FF2B5EF4-FFF2-40B4-BE49-F238E27FC236}">
                <a16:creationId xmlns:a16="http://schemas.microsoft.com/office/drawing/2014/main" id="{2779062D-C14D-4D35-A35F-5BCC62FF042D}"/>
              </a:ext>
            </a:extLst>
          </p:cNvPr>
          <p:cNvSpPr txBox="1"/>
          <p:nvPr/>
        </p:nvSpPr>
        <p:spPr>
          <a:xfrm>
            <a:off x="6091680" y="1869530"/>
            <a:ext cx="24759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</a:rPr>
              <a:t>Руководитель проекта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" name="Rectangle 165">
            <a:extLst>
              <a:ext uri="{FF2B5EF4-FFF2-40B4-BE49-F238E27FC236}">
                <a16:creationId xmlns:a16="http://schemas.microsoft.com/office/drawing/2014/main" id="{E0D28617-0D48-4FBF-9704-4EF193640655}"/>
              </a:ext>
            </a:extLst>
          </p:cNvPr>
          <p:cNvSpPr txBox="1"/>
          <p:nvPr/>
        </p:nvSpPr>
        <p:spPr>
          <a:xfrm>
            <a:off x="6091680" y="3353516"/>
            <a:ext cx="24759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</a:rPr>
              <a:t>Владелец процесса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" name="Rectangle 165">
            <a:extLst>
              <a:ext uri="{FF2B5EF4-FFF2-40B4-BE49-F238E27FC236}">
                <a16:creationId xmlns:a16="http://schemas.microsoft.com/office/drawing/2014/main" id="{FBCEDC1C-1970-48B2-9F92-5829801229B5}"/>
              </a:ext>
            </a:extLst>
          </p:cNvPr>
          <p:cNvSpPr txBox="1"/>
          <p:nvPr/>
        </p:nvSpPr>
        <p:spPr>
          <a:xfrm>
            <a:off x="1873857" y="3353516"/>
            <a:ext cx="24759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</a:rPr>
              <a:t>Владелец процесса </a:t>
            </a:r>
          </a:p>
        </p:txBody>
      </p:sp>
      <p:cxnSp>
        <p:nvCxnSpPr>
          <p:cNvPr id="48" name="AutoShape 249">
            <a:extLst>
              <a:ext uri="{FF2B5EF4-FFF2-40B4-BE49-F238E27FC236}">
                <a16:creationId xmlns:a16="http://schemas.microsoft.com/office/drawing/2014/main" id="{66B7B797-E2EF-45AA-8505-B6EBAFE878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1285" y="3720298"/>
            <a:ext cx="844827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Rectangle 53">
            <a:extLst>
              <a:ext uri="{FF2B5EF4-FFF2-40B4-BE49-F238E27FC236}">
                <a16:creationId xmlns:a16="http://schemas.microsoft.com/office/drawing/2014/main" id="{8A53C198-E47A-480E-89B1-B7CF19FBBD17}"/>
              </a:ext>
            </a:extLst>
          </p:cNvPr>
          <p:cNvSpPr txBox="1"/>
          <p:nvPr/>
        </p:nvSpPr>
        <p:spPr>
          <a:xfrm>
            <a:off x="6091684" y="1200526"/>
            <a:ext cx="268174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</a:rPr>
              <a:t>Валерия Валерьевна Кузнецова – врач-эпидемиолог ГБУЗ ВО «Городская поликлиника № 2 г. Владимира». 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Clr>
                <a:srgbClr val="002960"/>
              </a:buClr>
            </a:pPr>
            <a:endParaRPr lang="en-US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" name="Rectangle 53">
            <a:extLst>
              <a:ext uri="{FF2B5EF4-FFF2-40B4-BE49-F238E27FC236}">
                <a16:creationId xmlns:a16="http://schemas.microsoft.com/office/drawing/2014/main" id="{F8B71373-6ACB-4492-8B64-761664AFB65D}"/>
              </a:ext>
            </a:extLst>
          </p:cNvPr>
          <p:cNvSpPr txBox="1"/>
          <p:nvPr/>
        </p:nvSpPr>
        <p:spPr>
          <a:xfrm>
            <a:off x="1873857" y="2681324"/>
            <a:ext cx="20984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</a:rPr>
              <a:t>В.А. Безруков – главный врач ГБУЗ ВО «ОКБ».</a:t>
            </a:r>
            <a:endParaRPr lang="en-US" sz="1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Clr>
                <a:srgbClr val="002960"/>
              </a:buClr>
            </a:pPr>
            <a:endParaRPr lang="en-US" sz="1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" name="Rectangle 53">
            <a:extLst>
              <a:ext uri="{FF2B5EF4-FFF2-40B4-BE49-F238E27FC236}">
                <a16:creationId xmlns:a16="http://schemas.microsoft.com/office/drawing/2014/main" id="{F5451C1E-5556-4867-A9CA-63FEC70EF814}"/>
              </a:ext>
            </a:extLst>
          </p:cNvPr>
          <p:cNvSpPr txBox="1"/>
          <p:nvPr/>
        </p:nvSpPr>
        <p:spPr>
          <a:xfrm>
            <a:off x="6094188" y="2688476"/>
            <a:ext cx="1913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</a:rPr>
              <a:t>Сергей Михайлович Артамонов – 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начмед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</a:rPr>
              <a:t> ГБУЗ ВО «ОКБ».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" name="Rectangle 53">
            <a:extLst>
              <a:ext uri="{FF2B5EF4-FFF2-40B4-BE49-F238E27FC236}">
                <a16:creationId xmlns:a16="http://schemas.microsoft.com/office/drawing/2014/main" id="{068CA412-9B6E-4724-AD5F-77D675BB3250}"/>
              </a:ext>
            </a:extLst>
          </p:cNvPr>
          <p:cNvSpPr txBox="1"/>
          <p:nvPr/>
        </p:nvSpPr>
        <p:spPr>
          <a:xfrm>
            <a:off x="1849939" y="3863710"/>
            <a:ext cx="21223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</a:rPr>
              <a:t>Ольга Николаевна Клюева – заместитель руководителя РЗН по ВО.</a:t>
            </a:r>
            <a:endParaRPr lang="en-US" sz="1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" name="Rectangle 165">
            <a:extLst>
              <a:ext uri="{FF2B5EF4-FFF2-40B4-BE49-F238E27FC236}">
                <a16:creationId xmlns:a16="http://schemas.microsoft.com/office/drawing/2014/main" id="{ED3767E3-5C8A-443A-ADC9-F52D219B811D}"/>
              </a:ext>
            </a:extLst>
          </p:cNvPr>
          <p:cNvSpPr txBox="1"/>
          <p:nvPr/>
        </p:nvSpPr>
        <p:spPr>
          <a:xfrm>
            <a:off x="1849939" y="4705340"/>
            <a:ext cx="203242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</a:rPr>
              <a:t>Роль: исполнитель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" name="Rectangle 165">
            <a:extLst>
              <a:ext uri="{FF2B5EF4-FFF2-40B4-BE49-F238E27FC236}">
                <a16:creationId xmlns:a16="http://schemas.microsoft.com/office/drawing/2014/main" id="{C861057B-5108-4CE4-B8EE-7B13DB095FD1}"/>
              </a:ext>
            </a:extLst>
          </p:cNvPr>
          <p:cNvSpPr txBox="1"/>
          <p:nvPr/>
        </p:nvSpPr>
        <p:spPr>
          <a:xfrm>
            <a:off x="6171731" y="4705340"/>
            <a:ext cx="215678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>
              <a:buClr>
                <a:srgbClr val="002960"/>
              </a:buClr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</a:rPr>
              <a:t>Роль: исполнитель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655" y="1086588"/>
            <a:ext cx="856035" cy="9510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91680" y="3833879"/>
            <a:ext cx="2236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960"/>
              </a:buClr>
            </a:pP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</a:rPr>
              <a:t>Сергей Алексеевич 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Протоерескул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</a:rPr>
              <a:t> – врач-эпидемиолог ГБУЗ ВО «ОКБ». </a:t>
            </a:r>
            <a:endParaRPr lang="en-US" sz="1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Clr>
                <a:srgbClr val="002960"/>
              </a:buClr>
            </a:pPr>
            <a:endParaRPr lang="en-US" sz="1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0336801-C1CE-40A7-86D6-2E65D4AD5D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20" y="1141343"/>
            <a:ext cx="701189" cy="10380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56055" y="1231985"/>
            <a:ext cx="21722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960"/>
              </a:buClr>
            </a:pP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</a:rPr>
              <a:t>Пазин Роман Михайлович</a:t>
            </a:r>
          </a:p>
          <a:p>
            <a:pPr>
              <a:buClr>
                <a:srgbClr val="002960"/>
              </a:buClr>
            </a:pPr>
            <a:endParaRPr lang="ru-RU" sz="1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Clr>
                <a:srgbClr val="002960"/>
              </a:buClr>
            </a:pP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</a:rPr>
              <a:t>Консультант ГК </a:t>
            </a:r>
            <a:r>
              <a:rPr lang="ru-RU" sz="1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Росатом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1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1505" y="1869530"/>
            <a:ext cx="11272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Clr>
                <a:srgbClr val="002960"/>
              </a:buClr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</a:rPr>
              <a:t>Куратор</a:t>
            </a:r>
          </a:p>
        </p:txBody>
      </p:sp>
      <p:pic>
        <p:nvPicPr>
          <p:cNvPr id="26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0"/>
          <a:stretch/>
        </p:blipFill>
        <p:spPr bwMode="auto">
          <a:xfrm>
            <a:off x="957775" y="2765816"/>
            <a:ext cx="554477" cy="700006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0"/>
          <a:stretch/>
        </p:blipFill>
        <p:spPr bwMode="auto">
          <a:xfrm>
            <a:off x="5015655" y="2716124"/>
            <a:ext cx="554477" cy="700006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0"/>
          <a:stretch/>
        </p:blipFill>
        <p:spPr bwMode="auto">
          <a:xfrm>
            <a:off x="957775" y="3935223"/>
            <a:ext cx="554477" cy="700006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0"/>
          <a:stretch/>
        </p:blipFill>
        <p:spPr bwMode="auto">
          <a:xfrm>
            <a:off x="5015655" y="4005334"/>
            <a:ext cx="554477" cy="700006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3877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1819CEF-BBAB-49AA-8F66-1C9357615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 госпитализации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BB2903-FE73-47D7-A36B-7EA80E09A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196922"/>
            <a:ext cx="1643724" cy="208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4D75C5-FEFD-4B70-A6DA-80C3190D0EC4}"/>
              </a:ext>
            </a:extLst>
          </p:cNvPr>
          <p:cNvSpPr txBox="1"/>
          <p:nvPr/>
        </p:nvSpPr>
        <p:spPr>
          <a:xfrm>
            <a:off x="451124" y="3486895"/>
            <a:ext cx="1978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</a:rPr>
              <a:t>1. Поступление пациента в приемное отделение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C460BC-54BC-40FA-B3B0-665738C4BE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53" y="1196922"/>
            <a:ext cx="1343782" cy="208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77EFBE-E976-40FF-981B-159D3209CE8C}"/>
              </a:ext>
            </a:extLst>
          </p:cNvPr>
          <p:cNvSpPr txBox="1"/>
          <p:nvPr/>
        </p:nvSpPr>
        <p:spPr>
          <a:xfrm>
            <a:off x="2818436" y="3481082"/>
            <a:ext cx="1761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</a:rPr>
              <a:t>2. Оформление пациента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BDA748-4F3C-4EF3-89B9-E521967B57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42" y="1196922"/>
            <a:ext cx="1409009" cy="208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F572DE1-CB8F-4435-8CC3-FBE3738A8C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839" y="1196922"/>
            <a:ext cx="1250948" cy="208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A8FB3B-6717-4496-9F64-41077639F909}"/>
              </a:ext>
            </a:extLst>
          </p:cNvPr>
          <p:cNvSpPr txBox="1"/>
          <p:nvPr/>
        </p:nvSpPr>
        <p:spPr>
          <a:xfrm>
            <a:off x="4968519" y="3486895"/>
            <a:ext cx="1902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</a:rPr>
              <a:t>3. Упаковка верхней одежды пациента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0BC39-381F-4C83-A2EC-862D552BAACA}"/>
              </a:ext>
            </a:extLst>
          </p:cNvPr>
          <p:cNvSpPr txBox="1"/>
          <p:nvPr/>
        </p:nvSpPr>
        <p:spPr>
          <a:xfrm>
            <a:off x="7165393" y="3469456"/>
            <a:ext cx="1978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</a:rPr>
              <a:t>4. Вход в Санпропускник для пациентов</a:t>
            </a:r>
          </a:p>
        </p:txBody>
      </p:sp>
    </p:spTree>
    <p:extLst>
      <p:ext uri="{BB962C8B-B14F-4D97-AF65-F5344CB8AC3E}">
        <p14:creationId xmlns:p14="http://schemas.microsoft.com/office/powerpoint/2010/main" val="3505332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1819CEF-BBAB-49AA-8F66-1C9357615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 госпитализации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6D11B3-1AF7-4E74-B1AB-2F75CDEC8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353924"/>
            <a:ext cx="1560788" cy="208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44CDEE-8199-4036-B830-E67C5669B4F3}"/>
              </a:ext>
            </a:extLst>
          </p:cNvPr>
          <p:cNvSpPr txBox="1"/>
          <p:nvPr/>
        </p:nvSpPr>
        <p:spPr>
          <a:xfrm>
            <a:off x="464799" y="3594073"/>
            <a:ext cx="2188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</a:rPr>
              <a:t>5. Госпитализация пациента в палату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6755D6-19F9-4321-8046-ADD159EF19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249" y="1353924"/>
            <a:ext cx="1821663" cy="208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501E0E-B92B-4BBE-8E01-5B48B3F325CE}"/>
              </a:ext>
            </a:extLst>
          </p:cNvPr>
          <p:cNvSpPr txBox="1"/>
          <p:nvPr/>
        </p:nvSpPr>
        <p:spPr>
          <a:xfrm>
            <a:off x="2653298" y="3594073"/>
            <a:ext cx="2019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</a:rPr>
              <a:t>6. Комната хранения вещей пациентов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87AF7B-D2D0-4974-A499-E04D8E983F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0"/>
          <a:stretch/>
        </p:blipFill>
        <p:spPr>
          <a:xfrm>
            <a:off x="5177623" y="1353924"/>
            <a:ext cx="1370134" cy="208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F13DC7-A0FD-4B26-9B71-85B9E5BFB3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467" y="1360920"/>
            <a:ext cx="1428783" cy="208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E38A8A-8D28-4EAA-B600-4066182B93F9}"/>
              </a:ext>
            </a:extLst>
          </p:cNvPr>
          <p:cNvSpPr txBox="1"/>
          <p:nvPr/>
        </p:nvSpPr>
        <p:spPr>
          <a:xfrm>
            <a:off x="5052173" y="3594073"/>
            <a:ext cx="1685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</a:rPr>
              <a:t>7. Выписка пациента через санпропускник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67779C-5B01-4C8C-BCF4-4EB57D4D5F14}"/>
              </a:ext>
            </a:extLst>
          </p:cNvPr>
          <p:cNvSpPr txBox="1"/>
          <p:nvPr/>
        </p:nvSpPr>
        <p:spPr>
          <a:xfrm>
            <a:off x="7100888" y="3594073"/>
            <a:ext cx="1805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</a:rPr>
              <a:t>7.1. Принятие душа пациентом </a:t>
            </a:r>
          </a:p>
        </p:txBody>
      </p:sp>
    </p:spTree>
    <p:extLst>
      <p:ext uri="{BB962C8B-B14F-4D97-AF65-F5344CB8AC3E}">
        <p14:creationId xmlns:p14="http://schemas.microsoft.com/office/powerpoint/2010/main" val="3018666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1819CEF-BBAB-49AA-8F66-1C9357615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 госпитализации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ECFCD5-3BC0-44B4-98EF-FDEF7CABB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57" y="954130"/>
            <a:ext cx="2170051" cy="324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DFDB79-567A-45C1-96C8-B66235CF566F}"/>
              </a:ext>
            </a:extLst>
          </p:cNvPr>
          <p:cNvSpPr txBox="1"/>
          <p:nvPr/>
        </p:nvSpPr>
        <p:spPr>
          <a:xfrm>
            <a:off x="650419" y="4297831"/>
            <a:ext cx="314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Arial" panose="020B0604020202020204" pitchFamily="34" charset="0"/>
              </a:rPr>
              <a:t>7.2. Обработка мешков дез. растворами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CF2072-6D0F-4E61-A3F0-D9B9FEDA6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16" y="954131"/>
            <a:ext cx="2313084" cy="324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C804E6-1E8A-4D96-B7AD-7AC903F76FC4}"/>
              </a:ext>
            </a:extLst>
          </p:cNvPr>
          <p:cNvSpPr txBox="1"/>
          <p:nvPr/>
        </p:nvSpPr>
        <p:spPr>
          <a:xfrm>
            <a:off x="5250608" y="4297831"/>
            <a:ext cx="250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Arial" panose="020B0604020202020204" pitchFamily="34" charset="0"/>
              </a:rPr>
              <a:t>8. Емкость для сбора упаковки, бахил </a:t>
            </a:r>
          </a:p>
        </p:txBody>
      </p:sp>
    </p:spTree>
    <p:extLst>
      <p:ext uri="{BB962C8B-B14F-4D97-AF65-F5344CB8AC3E}">
        <p14:creationId xmlns:p14="http://schemas.microsoft.com/office/powerpoint/2010/main" val="24643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13706AD-93F7-4A96-9D51-1AE9E609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проблемы проекта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C89BA2-3113-4404-8DD1-CF2676FA6746}"/>
              </a:ext>
            </a:extLst>
          </p:cNvPr>
          <p:cNvSpPr txBox="1"/>
          <p:nvPr/>
        </p:nvSpPr>
        <p:spPr>
          <a:xfrm>
            <a:off x="455123" y="1266667"/>
            <a:ext cx="53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2E8896-3512-4AFA-8F5D-5665A2337CEA}"/>
              </a:ext>
            </a:extLst>
          </p:cNvPr>
          <p:cNvSpPr txBox="1"/>
          <p:nvPr/>
        </p:nvSpPr>
        <p:spPr>
          <a:xfrm>
            <a:off x="455123" y="2314831"/>
            <a:ext cx="53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64593" y="1266667"/>
            <a:ext cx="6955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4592" y="1174333"/>
            <a:ext cx="6381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Нет инструкции по обработке рук при выписке пациента, именно схема для пациента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64592" y="2222497"/>
            <a:ext cx="7227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Нет единого стандарта обработки и хранения личных вещей (телефон, ключи и т.д.) при выписке пациента.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35F246-0BA1-4CCC-9D58-AA07CD586A9B}"/>
              </a:ext>
            </a:extLst>
          </p:cNvPr>
          <p:cNvSpPr txBox="1"/>
          <p:nvPr/>
        </p:nvSpPr>
        <p:spPr>
          <a:xfrm>
            <a:off x="455123" y="3362996"/>
            <a:ext cx="53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77281DF-B787-472F-8F44-D9B3A5E086D2}"/>
              </a:ext>
            </a:extLst>
          </p:cNvPr>
          <p:cNvSpPr/>
          <p:nvPr/>
        </p:nvSpPr>
        <p:spPr>
          <a:xfrm>
            <a:off x="1264591" y="3270661"/>
            <a:ext cx="6381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Возможность заражения граждан через личные вещи выписавшихся из стационара</a:t>
            </a:r>
          </a:p>
        </p:txBody>
      </p:sp>
    </p:spTree>
    <p:extLst>
      <p:ext uri="{BB962C8B-B14F-4D97-AF65-F5344CB8AC3E}">
        <p14:creationId xmlns:p14="http://schemas.microsoft.com/office/powerpoint/2010/main" val="26186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 ключевых мероприятия по достижению целей проекта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03C0A6-AFD4-407D-8A52-FE22F23317BA}"/>
              </a:ext>
            </a:extLst>
          </p:cNvPr>
          <p:cNvSpPr txBox="1"/>
          <p:nvPr/>
        </p:nvSpPr>
        <p:spPr>
          <a:xfrm>
            <a:off x="1345871" y="1409022"/>
            <a:ext cx="7628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Разработан единый стандарт приёма, маршрутизации и хранения вещей пациентов прибывших на госпитализацию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1904C3-1043-4AA5-9572-DC99F0481F4B}"/>
              </a:ext>
            </a:extLst>
          </p:cNvPr>
          <p:cNvSpPr txBox="1"/>
          <p:nvPr/>
        </p:nvSpPr>
        <p:spPr>
          <a:xfrm>
            <a:off x="1345871" y="2325205"/>
            <a:ext cx="7628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Разработан единый стандарт действий медицинского персонала и пациента при выписке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CE2A44-94DF-4AB3-8100-0F9EC5DE045A}"/>
              </a:ext>
            </a:extLst>
          </p:cNvPr>
          <p:cNvSpPr txBox="1"/>
          <p:nvPr/>
        </p:nvSpPr>
        <p:spPr>
          <a:xfrm>
            <a:off x="1345871" y="3309121"/>
            <a:ext cx="7628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Проведён эксперимент с одеждой на наличие вирусов на поверхности, результат учтён при разработке стандарта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4DB754-DDF0-4460-A403-11EC1F7F4D29}"/>
              </a:ext>
            </a:extLst>
          </p:cNvPr>
          <p:cNvSpPr txBox="1"/>
          <p:nvPr/>
        </p:nvSpPr>
        <p:spPr>
          <a:xfrm>
            <a:off x="1345871" y="4225960"/>
            <a:ext cx="733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Тиражирован разработанный стандарт на все медицинские организации области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5358D0-3D0E-4E06-83C1-56C279208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750" y="1428875"/>
            <a:ext cx="606626" cy="6066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5BCE75-B275-4D47-B275-261425E5EA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750" y="3309121"/>
            <a:ext cx="606626" cy="6066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E78159-975D-4866-8F7D-F69B8D2829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9750" y="4245813"/>
            <a:ext cx="606626" cy="6066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12568F-375C-400F-B0ED-8805ADF980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750" y="2365566"/>
            <a:ext cx="606626" cy="60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31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5442" y="276157"/>
            <a:ext cx="7086735" cy="330200"/>
          </a:xfrm>
        </p:spPr>
        <p:txBody>
          <a:bodyPr/>
          <a:lstStyle/>
          <a:p>
            <a:r>
              <a:rPr lang="ru-RU" dirty="0"/>
              <a:t>Разработан стандарт мытья рук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3" name="Рисунок 12" descr="C:\Users\user\Desktop\WhatsApp Image 2020-12-01 at 21.12.31.jpeg">
            <a:extLst>
              <a:ext uri="{FF2B5EF4-FFF2-40B4-BE49-F238E27FC236}">
                <a16:creationId xmlns:a16="http://schemas.microsoft.com/office/drawing/2014/main" id="{4C58CC39-3DB3-46EF-ADF7-758BAFBFB56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2" y="846129"/>
            <a:ext cx="113533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\Desktop\WhatsApp Image 2020-12-01 at 21.12.49.jpeg">
            <a:extLst>
              <a:ext uri="{FF2B5EF4-FFF2-40B4-BE49-F238E27FC236}">
                <a16:creationId xmlns:a16="http://schemas.microsoft.com/office/drawing/2014/main" id="{6A86BBB7-CB4E-47CC-A4EF-B030D5A2F5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11" y="846129"/>
            <a:ext cx="1135329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user\Desktop\WhatsApp Image 2020-12-01 at 21.13.00.jpeg">
            <a:extLst>
              <a:ext uri="{FF2B5EF4-FFF2-40B4-BE49-F238E27FC236}">
                <a16:creationId xmlns:a16="http://schemas.microsoft.com/office/drawing/2014/main" id="{5FBDBA61-DB6E-40F6-9180-EB1E571C720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384" y="846129"/>
            <a:ext cx="1135329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ser\Desktop\WhatsApp Image 2020-12-01 at 21.26.39.jpeg">
            <a:extLst>
              <a:ext uri="{FF2B5EF4-FFF2-40B4-BE49-F238E27FC236}">
                <a16:creationId xmlns:a16="http://schemas.microsoft.com/office/drawing/2014/main" id="{4099C45C-1C7D-43A9-95AC-8D79282BF2A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507" y="846129"/>
            <a:ext cx="1135329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1F6A989-C7C4-4CBF-B515-DE5C053432D7}"/>
              </a:ext>
            </a:extLst>
          </p:cNvPr>
          <p:cNvSpPr txBox="1"/>
          <p:nvPr/>
        </p:nvSpPr>
        <p:spPr>
          <a:xfrm>
            <a:off x="311074" y="2136971"/>
            <a:ext cx="14240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Намочите руки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97B974-5634-48B4-894D-5098F3847E65}"/>
              </a:ext>
            </a:extLst>
          </p:cNvPr>
          <p:cNvSpPr txBox="1"/>
          <p:nvPr/>
        </p:nvSpPr>
        <p:spPr>
          <a:xfrm>
            <a:off x="2230021" y="2136971"/>
            <a:ext cx="18213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Нанесите на руки жидкое мыло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7BD06A-9802-4852-A51C-281672721C8A}"/>
              </a:ext>
            </a:extLst>
          </p:cNvPr>
          <p:cNvSpPr txBox="1"/>
          <p:nvPr/>
        </p:nvSpPr>
        <p:spPr>
          <a:xfrm>
            <a:off x="4328729" y="2136971"/>
            <a:ext cx="1926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Ладонь к ладони (включая запястья)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1184A0-EBA3-42DF-8C58-C30BA66A36AF}"/>
              </a:ext>
            </a:extLst>
          </p:cNvPr>
          <p:cNvSpPr txBox="1"/>
          <p:nvPr/>
        </p:nvSpPr>
        <p:spPr>
          <a:xfrm>
            <a:off x="6378622" y="2136971"/>
            <a:ext cx="232711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Правой ладонью вымойте обратную поверхность левой ладони, поменяйте руки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C:\Users\user\Desktop\WhatsApp Image 2020-12-02 at 08.19.19.jpeg">
            <a:extLst>
              <a:ext uri="{FF2B5EF4-FFF2-40B4-BE49-F238E27FC236}">
                <a16:creationId xmlns:a16="http://schemas.microsoft.com/office/drawing/2014/main" id="{5C85C206-659B-4535-B17D-2377018C4C6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2" y="2874409"/>
            <a:ext cx="1236927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C:\Users\user\Desktop\WhatsApp Image 2020-12-01 at 21.14.21.jpeg">
            <a:extLst>
              <a:ext uri="{FF2B5EF4-FFF2-40B4-BE49-F238E27FC236}">
                <a16:creationId xmlns:a16="http://schemas.microsoft.com/office/drawing/2014/main" id="{28D5B1FF-2FBD-4C4D-BF17-7482D357677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11" y="2884271"/>
            <a:ext cx="1236926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C:\Users\user\Desktop\WhatsApp Image 2020-12-01 at 21.21.41.jpeg">
            <a:extLst>
              <a:ext uri="{FF2B5EF4-FFF2-40B4-BE49-F238E27FC236}">
                <a16:creationId xmlns:a16="http://schemas.microsoft.com/office/drawing/2014/main" id="{4734B0BA-AE5D-44B9-BEB9-85F988E3E26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384" y="2884271"/>
            <a:ext cx="1236926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C:\Users\user\Desktop\WhatsApp Image 2020-12-01 at 21.20.56.jpeg">
            <a:extLst>
              <a:ext uri="{FF2B5EF4-FFF2-40B4-BE49-F238E27FC236}">
                <a16:creationId xmlns:a16="http://schemas.microsoft.com/office/drawing/2014/main" id="{500DE67B-3A4A-4ECA-80AD-8F8C9CD98EF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507" y="2884271"/>
            <a:ext cx="1236926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A9AAD56-61B0-4BAC-BBE5-A533F7594DF2}"/>
              </a:ext>
            </a:extLst>
          </p:cNvPr>
          <p:cNvSpPr txBox="1"/>
          <p:nvPr/>
        </p:nvSpPr>
        <p:spPr>
          <a:xfrm>
            <a:off x="159589" y="4175415"/>
            <a:ext cx="18605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Вымойте внутренние поверхности пальцев движениями вверх и вниз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50FB5F-504C-4222-8DE6-5FEF921F27ED}"/>
              </a:ext>
            </a:extLst>
          </p:cNvPr>
          <p:cNvSpPr txBox="1"/>
          <p:nvPr/>
        </p:nvSpPr>
        <p:spPr>
          <a:xfrm>
            <a:off x="2159350" y="4175415"/>
            <a:ext cx="20232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Охватите основание большого пальца левой руки большим и указательным пальцами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7E2ECD-FA76-4ACC-9163-63A685DE5C1F}"/>
              </a:ext>
            </a:extLst>
          </p:cNvPr>
          <p:cNvSpPr txBox="1"/>
          <p:nvPr/>
        </p:nvSpPr>
        <p:spPr>
          <a:xfrm>
            <a:off x="4280245" y="4175415"/>
            <a:ext cx="20232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Потрите круговыми движениями ладонь левой руки кончиками пальцев правой руки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AE8506-0A57-4617-B9CC-4C41331FF9F0}"/>
              </a:ext>
            </a:extLst>
          </p:cNvPr>
          <p:cNvSpPr txBox="1"/>
          <p:nvPr/>
        </p:nvSpPr>
        <p:spPr>
          <a:xfrm>
            <a:off x="6558317" y="4175415"/>
            <a:ext cx="18213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Промойте руки под проточной водой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0A0007A9-BA15-4E04-A1EA-80A08987754B}"/>
              </a:ext>
            </a:extLst>
          </p:cNvPr>
          <p:cNvCxnSpPr>
            <a:cxnSpLocks/>
          </p:cNvCxnSpPr>
          <p:nvPr/>
        </p:nvCxnSpPr>
        <p:spPr>
          <a:xfrm>
            <a:off x="311074" y="2737135"/>
            <a:ext cx="855938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E88A7206-5A5D-4518-8144-0D068C085A2B}"/>
              </a:ext>
            </a:extLst>
          </p:cNvPr>
          <p:cNvCxnSpPr/>
          <p:nvPr/>
        </p:nvCxnSpPr>
        <p:spPr>
          <a:xfrm>
            <a:off x="2128603" y="914400"/>
            <a:ext cx="0" cy="391243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829EC8D5-E190-443F-8AE9-BDEA6A07E269}"/>
              </a:ext>
            </a:extLst>
          </p:cNvPr>
          <p:cNvCxnSpPr/>
          <p:nvPr/>
        </p:nvCxnSpPr>
        <p:spPr>
          <a:xfrm>
            <a:off x="4280245" y="914399"/>
            <a:ext cx="0" cy="391243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B6F33593-E6B8-470F-9F00-AC7EDAEEB43B}"/>
              </a:ext>
            </a:extLst>
          </p:cNvPr>
          <p:cNvCxnSpPr/>
          <p:nvPr/>
        </p:nvCxnSpPr>
        <p:spPr>
          <a:xfrm>
            <a:off x="6378622" y="961879"/>
            <a:ext cx="0" cy="391243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968875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2049</TotalTime>
  <Words>471</Words>
  <Application>Microsoft Office PowerPoint</Application>
  <PresentationFormat>Произвольный</PresentationFormat>
  <Paragraphs>77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«Соблюдение мер безопасности при поступлении пациентов в стационар и при его выписке»</vt:lpstr>
      <vt:lpstr>Информация по проекту</vt:lpstr>
      <vt:lpstr>Команда проекта</vt:lpstr>
      <vt:lpstr>Процесс госпитализации</vt:lpstr>
      <vt:lpstr>Процесс госпитализации</vt:lpstr>
      <vt:lpstr>Процесс госпитализации</vt:lpstr>
      <vt:lpstr>Ключевые проблемы проекта</vt:lpstr>
      <vt:lpstr>4 ключевых мероприятия по достижению целей проекта</vt:lpstr>
      <vt:lpstr>Разработан стандарт мытья рук</vt:lpstr>
      <vt:lpstr>Таблица показателей</vt:lpstr>
      <vt:lpstr>Дальнейшие направления для оптимизации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Роман Пазин</cp:lastModifiedBy>
  <cp:revision>193</cp:revision>
  <dcterms:created xsi:type="dcterms:W3CDTF">2019-09-24T12:37:05Z</dcterms:created>
  <dcterms:modified xsi:type="dcterms:W3CDTF">2020-12-04T18:48:39Z</dcterms:modified>
</cp:coreProperties>
</file>