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9"/>
  </p:notesMasterIdLst>
  <p:handoutMasterIdLst>
    <p:handoutMasterId r:id="rId20"/>
  </p:handoutMasterIdLst>
  <p:sldIdLst>
    <p:sldId id="264" r:id="rId8"/>
    <p:sldId id="304" r:id="rId9"/>
    <p:sldId id="305" r:id="rId10"/>
    <p:sldId id="306" r:id="rId11"/>
    <p:sldId id="294" r:id="rId12"/>
    <p:sldId id="311" r:id="rId13"/>
    <p:sldId id="310" r:id="rId14"/>
    <p:sldId id="313" r:id="rId15"/>
    <p:sldId id="314" r:id="rId16"/>
    <p:sldId id="307" r:id="rId17"/>
    <p:sldId id="308" r:id="rId18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9" autoAdjust="0"/>
    <p:restoredTop sz="86384" autoAdjust="0"/>
  </p:normalViewPr>
  <p:slideViewPr>
    <p:cSldViewPr snapToGrid="0">
      <p:cViewPr>
        <p:scale>
          <a:sx n="140" d="100"/>
          <a:sy n="140" d="100"/>
        </p:scale>
        <p:origin x="-918" y="-360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1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976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7149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1961073"/>
            <a:ext cx="6887877" cy="1350452"/>
          </a:xfrm>
        </p:spPr>
        <p:txBody>
          <a:bodyPr/>
          <a:lstStyle/>
          <a:p>
            <a:r>
              <a:rPr lang="ru-RU" sz="2400" dirty="0"/>
              <a:t>«Разделение потоков пациентов с симптомами ОРВИ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иными потоками пациентов, </a:t>
            </a:r>
            <a:br>
              <a:rPr lang="ru-RU" sz="2400" dirty="0"/>
            </a:br>
            <a:r>
              <a:rPr lang="ru-RU" sz="2400" dirty="0"/>
              <a:t>при очном обращении в поликлинику»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Пилотный проект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altLang="ru-RU" b="0" kern="0" dirty="0">
                <a:solidFill>
                  <a:srgbClr val="414142"/>
                </a:solidFill>
              </a:rPr>
              <a:t>Кублинская М.М., главный врач ОГАУЗ «Поликлиника №10»</a:t>
            </a:r>
            <a:endParaRPr lang="en-US" altLang="ru-RU" sz="1400" b="0" u="none" kern="0" dirty="0">
              <a:solidFill>
                <a:srgbClr val="414142"/>
              </a:solidFill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Руководитель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402371-F678-4912-8F2F-8FC7E35D68CF}"/>
              </a:ext>
            </a:extLst>
          </p:cNvPr>
          <p:cNvSpPr txBox="1"/>
          <p:nvPr/>
        </p:nvSpPr>
        <p:spPr>
          <a:xfrm>
            <a:off x="2353456" y="562131"/>
            <a:ext cx="349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Томская  область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33" y="195718"/>
            <a:ext cx="1636040" cy="9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58" y="374343"/>
            <a:ext cx="7652425" cy="586362"/>
          </a:xfrm>
        </p:spPr>
        <p:txBody>
          <a:bodyPr/>
          <a:lstStyle/>
          <a:p>
            <a:r>
              <a:rPr lang="ru-RU" dirty="0"/>
              <a:t>Таблица </a:t>
            </a:r>
            <a:r>
              <a:rPr lang="ru-RU" dirty="0" smtClean="0"/>
              <a:t>показателей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C0220FA4-F2BB-4136-BD1B-2C8EADA8F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09099"/>
              </p:ext>
            </p:extLst>
          </p:nvPr>
        </p:nvGraphicFramePr>
        <p:xfrm>
          <a:off x="323897" y="1111128"/>
          <a:ext cx="8468911" cy="298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6">
                  <a:extLst>
                    <a:ext uri="{9D8B030D-6E8A-4147-A177-3AD203B41FA5}">
                      <a16:colId xmlns:a16="http://schemas.microsoft.com/office/drawing/2014/main" xmlns="" val="633337807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xmlns="" val="528028028"/>
                    </a:ext>
                  </a:extLst>
                </a:gridCol>
                <a:gridCol w="1492330">
                  <a:extLst>
                    <a:ext uri="{9D8B030D-6E8A-4147-A177-3AD203B41FA5}">
                      <a16:colId xmlns:a16="http://schemas.microsoft.com/office/drawing/2014/main" xmlns="" val="2550912789"/>
                    </a:ext>
                  </a:extLst>
                </a:gridCol>
                <a:gridCol w="2489642">
                  <a:extLst>
                    <a:ext uri="{9D8B030D-6E8A-4147-A177-3AD203B41FA5}">
                      <a16:colId xmlns:a16="http://schemas.microsoft.com/office/drawing/2014/main" xmlns="" val="2315199909"/>
                    </a:ext>
                  </a:extLst>
                </a:gridCol>
              </a:tblGrid>
              <a:tr h="830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Было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 17.11.2020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Достигнутый результат на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14.12.2020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7797903"/>
                  </a:ext>
                </a:extLst>
              </a:tr>
              <a:tr h="781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600" kern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пересечений потоков пациентов с симптомами ОРЗ/ОРВИ с иными потоками пациентов.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7393333"/>
                  </a:ext>
                </a:extLst>
              </a:tr>
              <a:tr h="781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Arial" pitchFamily="34" charset="0"/>
                          <a:cs typeface="Arial" pitchFamily="34" charset="0"/>
                        </a:rPr>
                        <a:t>Доля</a:t>
                      </a:r>
                      <a:r>
                        <a:rPr lang="ru-RU" sz="1600" kern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пациентов записавшихся в респираторный кабинет через регистратуру.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85 </a:t>
                      </a:r>
                      <a:r>
                        <a:rPr lang="ru-RU" sz="1600" kern="1200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ru-RU" sz="1600" kern="1200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77%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290353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направления для оптимизации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294BE-7B2B-4DD7-BC39-89FECBBEE350}"/>
              </a:ext>
            </a:extLst>
          </p:cNvPr>
          <p:cNvSpPr txBox="1"/>
          <p:nvPr/>
        </p:nvSpPr>
        <p:spPr>
          <a:xfrm>
            <a:off x="378251" y="1000423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EE1EF-3049-4EE0-85C1-949CBD59687F}"/>
              </a:ext>
            </a:extLst>
          </p:cNvPr>
          <p:cNvSpPr txBox="1"/>
          <p:nvPr/>
        </p:nvSpPr>
        <p:spPr>
          <a:xfrm>
            <a:off x="378251" y="2116510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1AF349-E0FD-40BB-8B5D-90820CBCDDF9}"/>
              </a:ext>
            </a:extLst>
          </p:cNvPr>
          <p:cNvSpPr txBox="1"/>
          <p:nvPr/>
        </p:nvSpPr>
        <p:spPr>
          <a:xfrm>
            <a:off x="378251" y="1516285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7897" y="1055851"/>
            <a:ext cx="7506762" cy="350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отдельного входа для респираторных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пациентов.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7897" y="3278245"/>
            <a:ext cx="7506762" cy="350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чек-листов для пациентов.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7897" y="1525991"/>
            <a:ext cx="7506762" cy="503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Размещение навигации в точках принятия решения для визуальной маршрутизации пациентов с симптомами ОРЗ/ОРВИ.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7897" y="2171938"/>
            <a:ext cx="7506762" cy="350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Организационные мероприятия в «красной»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зоне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7897" y="2668749"/>
            <a:ext cx="7506762" cy="470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взаимодействия между респираторным кабинетом № 115 и кабинетом флюорографии № 101.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03C511-07AC-44D8-BC4B-EEDA15205AC1}"/>
              </a:ext>
            </a:extLst>
          </p:cNvPr>
          <p:cNvSpPr txBox="1"/>
          <p:nvPr/>
        </p:nvSpPr>
        <p:spPr>
          <a:xfrm>
            <a:off x="378251" y="2637321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A4DE46-3751-4E0F-84CB-C11571C4D059}"/>
              </a:ext>
            </a:extLst>
          </p:cNvPr>
          <p:cNvSpPr txBox="1"/>
          <p:nvPr/>
        </p:nvSpPr>
        <p:spPr>
          <a:xfrm>
            <a:off x="378251" y="3167388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2684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70" y="462543"/>
            <a:ext cx="6561138" cy="330200"/>
          </a:xfrm>
        </p:spPr>
        <p:txBody>
          <a:bodyPr/>
          <a:lstStyle/>
          <a:p>
            <a:r>
              <a:rPr lang="ru-RU" dirty="0"/>
              <a:t>Информация по проекту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2B4D9-5113-4739-AAC4-9C1EEC5C0D54}"/>
              </a:ext>
            </a:extLst>
          </p:cNvPr>
          <p:cNvSpPr txBox="1"/>
          <p:nvPr/>
        </p:nvSpPr>
        <p:spPr>
          <a:xfrm>
            <a:off x="689548" y="1094284"/>
            <a:ext cx="221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риск: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8D1027-AEAE-4941-9D10-DB78CF9CF250}"/>
              </a:ext>
            </a:extLst>
          </p:cNvPr>
          <p:cNvSpPr txBox="1"/>
          <p:nvPr/>
        </p:nvSpPr>
        <p:spPr>
          <a:xfrm>
            <a:off x="697170" y="1512805"/>
            <a:ext cx="8252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kern="0" dirty="0">
                <a:latin typeface="Arial" pitchFamily="34" charset="0"/>
                <a:cs typeface="Arial" pitchFamily="34" charset="0"/>
              </a:rPr>
              <a:t>Повышение риска заражения </a:t>
            </a:r>
            <a:r>
              <a:rPr lang="en-US" altLang="ru-RU" sz="1600" kern="0" dirty="0">
                <a:latin typeface="Arial" pitchFamily="34" charset="0"/>
                <a:cs typeface="Arial" pitchFamily="34" charset="0"/>
              </a:rPr>
              <a:t>COVID-19</a:t>
            </a:r>
            <a:r>
              <a:rPr lang="ru-RU" altLang="ru-RU" sz="1600" kern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600" kern="0" dirty="0" smtClean="0">
                <a:latin typeface="Arial" pitchFamily="34" charset="0"/>
                <a:cs typeface="Arial" pitchFamily="34" charset="0"/>
              </a:rPr>
              <a:t>поликлинике.</a:t>
            </a:r>
            <a:endParaRPr lang="ru-RU" altLang="ru-RU" sz="16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C090DA-3373-4013-AC44-E6F99C2B7A76}"/>
              </a:ext>
            </a:extLst>
          </p:cNvPr>
          <p:cNvSpPr txBox="1"/>
          <p:nvPr/>
        </p:nvSpPr>
        <p:spPr>
          <a:xfrm>
            <a:off x="689548" y="2145855"/>
            <a:ext cx="358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1E33EF-043E-46AC-8855-19BA73C9F438}"/>
              </a:ext>
            </a:extLst>
          </p:cNvPr>
          <p:cNvSpPr txBox="1"/>
          <p:nvPr/>
        </p:nvSpPr>
        <p:spPr>
          <a:xfrm>
            <a:off x="689548" y="2720049"/>
            <a:ext cx="786983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0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Исключить пересечение потоков </a:t>
            </a:r>
            <a:r>
              <a:rPr lang="ru-RU" sz="1600" b="0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</a:t>
            </a:r>
            <a:r>
              <a:rPr lang="ru-RU" sz="1600" b="0" kern="12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симптомами ОРЗ/ОРВИ </a:t>
            </a:r>
            <a:r>
              <a:rPr lang="ru-RU" sz="1600" b="0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иными потоками  </a:t>
            </a:r>
            <a:r>
              <a:rPr lang="ru-RU" sz="1600" b="0" kern="12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kern="1200" baseline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0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kern="1200" baseline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600" b="1" kern="12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63B4D-ED6E-46C3-979D-C674E89415D4}"/>
              </a:ext>
            </a:extLst>
          </p:cNvPr>
          <p:cNvSpPr txBox="1"/>
          <p:nvPr/>
        </p:nvSpPr>
        <p:spPr>
          <a:xfrm>
            <a:off x="689548" y="3412547"/>
            <a:ext cx="749508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b="0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долю пациентов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симптомами ОРЗ/ОРВИ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записавшихся через регистратуру </a:t>
            </a:r>
            <a:r>
              <a:rPr lang="ru-RU" alt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ru-RU" alt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600" b="1" kern="12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0B4489-C8CB-4F03-99AE-765E1210337A}"/>
              </a:ext>
            </a:extLst>
          </p:cNvPr>
          <p:cNvSpPr txBox="1"/>
          <p:nvPr/>
        </p:nvSpPr>
        <p:spPr>
          <a:xfrm>
            <a:off x="689548" y="3993419"/>
            <a:ext cx="3706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8DEDF8-0311-410E-BA66-3CE979B0F2A3}"/>
              </a:ext>
            </a:extLst>
          </p:cNvPr>
          <p:cNvSpPr txBox="1"/>
          <p:nvPr/>
        </p:nvSpPr>
        <p:spPr>
          <a:xfrm>
            <a:off x="697170" y="4461953"/>
            <a:ext cx="749508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 17.11.2020 – закрытие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600" b="0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.12.2020</a:t>
            </a:r>
            <a:endParaRPr lang="ru-RU" sz="16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42" name="AutoShape 250">
            <a:extLst>
              <a:ext uri="{FF2B5EF4-FFF2-40B4-BE49-F238E27FC236}">
                <a16:creationId xmlns:a16="http://schemas.microsoft.com/office/drawing/2014/main" xmlns="" id="{E9E06BE2-6182-4345-9649-714293365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5" y="863037"/>
            <a:ext cx="8448270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indent="117469"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проекта (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отвечающие за результат проекта, принимающие основные решения)</a:t>
            </a:r>
          </a:p>
        </p:txBody>
      </p:sp>
      <p:sp>
        <p:nvSpPr>
          <p:cNvPr id="43" name="AutoShape 250">
            <a:extLst>
              <a:ext uri="{FF2B5EF4-FFF2-40B4-BE49-F238E27FC236}">
                <a16:creationId xmlns:a16="http://schemas.microsoft.com/office/drawing/2014/main" xmlns="" id="{5134594B-D1EB-492F-9701-8E98850E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5" y="2402542"/>
            <a:ext cx="8448270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indent="117469"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</p:txBody>
      </p:sp>
      <p:sp>
        <p:nvSpPr>
          <p:cNvPr id="44" name="Rectangle 165">
            <a:extLst>
              <a:ext uri="{FF2B5EF4-FFF2-40B4-BE49-F238E27FC236}">
                <a16:creationId xmlns:a16="http://schemas.microsoft.com/office/drawing/2014/main" xmlns="" id="{99CF6429-B5CF-4787-873F-79AF1A2406D1}"/>
              </a:ext>
            </a:extLst>
          </p:cNvPr>
          <p:cNvSpPr txBox="1"/>
          <p:nvPr/>
        </p:nvSpPr>
        <p:spPr>
          <a:xfrm>
            <a:off x="5905384" y="3422703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" name="Rectangle 165">
            <a:extLst>
              <a:ext uri="{FF2B5EF4-FFF2-40B4-BE49-F238E27FC236}">
                <a16:creationId xmlns:a16="http://schemas.microsoft.com/office/drawing/2014/main" xmlns="" id="{2779062D-C14D-4D35-A35F-5BCC62FF042D}"/>
              </a:ext>
            </a:extLst>
          </p:cNvPr>
          <p:cNvSpPr txBox="1"/>
          <p:nvPr/>
        </p:nvSpPr>
        <p:spPr>
          <a:xfrm>
            <a:off x="6091680" y="2045921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Координатор  </a:t>
            </a:r>
            <a:r>
              <a:rPr lang="ru-RU" sz="1000" dirty="0">
                <a:solidFill>
                  <a:srgbClr val="000000"/>
                </a:solidFill>
              </a:rPr>
              <a:t>проекта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6" name="Rectangle 165">
            <a:extLst>
              <a:ext uri="{FF2B5EF4-FFF2-40B4-BE49-F238E27FC236}">
                <a16:creationId xmlns:a16="http://schemas.microsoft.com/office/drawing/2014/main" xmlns="" id="{E0D28617-0D48-4FBF-9704-4EF193640655}"/>
              </a:ext>
            </a:extLst>
          </p:cNvPr>
          <p:cNvSpPr txBox="1"/>
          <p:nvPr/>
        </p:nvSpPr>
        <p:spPr>
          <a:xfrm>
            <a:off x="2716803" y="2050939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Руководитель </a:t>
            </a:r>
            <a:r>
              <a:rPr lang="ru-RU" sz="1000" dirty="0">
                <a:solidFill>
                  <a:srgbClr val="000000"/>
                </a:solidFill>
              </a:rPr>
              <a:t>процесса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7" name="Rectangle 165">
            <a:extLst>
              <a:ext uri="{FF2B5EF4-FFF2-40B4-BE49-F238E27FC236}">
                <a16:creationId xmlns:a16="http://schemas.microsoft.com/office/drawing/2014/main" xmlns="" id="{FBCEDC1C-1970-48B2-9F92-5829801229B5}"/>
              </a:ext>
            </a:extLst>
          </p:cNvPr>
          <p:cNvSpPr txBox="1"/>
          <p:nvPr/>
        </p:nvSpPr>
        <p:spPr>
          <a:xfrm>
            <a:off x="2580141" y="3421192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Роль: а</a:t>
            </a:r>
            <a:r>
              <a:rPr lang="ru-RU" sz="1000" dirty="0" smtClean="0">
                <a:solidFill>
                  <a:srgbClr val="000000"/>
                </a:solidFill>
              </a:rPr>
              <a:t>дминистратор проекта</a:t>
            </a:r>
            <a:endParaRPr lang="ru-RU" sz="1000" dirty="0">
              <a:solidFill>
                <a:srgbClr val="000000"/>
              </a:solidFill>
            </a:endParaRPr>
          </a:p>
        </p:txBody>
      </p:sp>
      <p:cxnSp>
        <p:nvCxnSpPr>
          <p:cNvPr id="48" name="AutoShape 249">
            <a:extLst>
              <a:ext uri="{FF2B5EF4-FFF2-40B4-BE49-F238E27FC236}">
                <a16:creationId xmlns:a16="http://schemas.microsoft.com/office/drawing/2014/main" xmlns="" id="{66B7B797-E2EF-45AA-8505-B6EBAFE878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285" y="372029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53">
            <a:extLst>
              <a:ext uri="{FF2B5EF4-FFF2-40B4-BE49-F238E27FC236}">
                <a16:creationId xmlns:a16="http://schemas.microsoft.com/office/drawing/2014/main" xmlns="" id="{8A53C198-E47A-480E-89B1-B7CF19FBBD17}"/>
              </a:ext>
            </a:extLst>
          </p:cNvPr>
          <p:cNvSpPr txBox="1"/>
          <p:nvPr/>
        </p:nvSpPr>
        <p:spPr>
          <a:xfrm>
            <a:off x="6091684" y="1200526"/>
            <a:ext cx="2681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Пазин Роман Михайлович</a:t>
            </a:r>
          </a:p>
          <a:p>
            <a:pPr>
              <a:buClr>
                <a:srgbClr val="002960"/>
              </a:buClr>
            </a:pPr>
            <a:endParaRPr lang="ru-RU" sz="1000" b="1" dirty="0" smtClean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</a:rPr>
              <a:t>Руководитель проекта АО «ПСР»</a:t>
            </a:r>
            <a:endParaRPr lang="en-US" sz="800" dirty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xmlns="" id="{F8B71373-6ACB-4492-8B64-761664AFB65D}"/>
              </a:ext>
            </a:extLst>
          </p:cNvPr>
          <p:cNvSpPr txBox="1"/>
          <p:nvPr/>
        </p:nvSpPr>
        <p:spPr>
          <a:xfrm>
            <a:off x="2560454" y="2674912"/>
            <a:ext cx="20984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100" b="1" dirty="0" smtClean="0">
                <a:solidFill>
                  <a:srgbClr val="000000"/>
                </a:solidFill>
              </a:rPr>
              <a:t>Иванова Алеся Сергеевна</a:t>
            </a:r>
            <a:endParaRPr lang="ru-RU" sz="1100" b="1" dirty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endParaRPr lang="ru-RU" sz="1100" b="1" dirty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r>
              <a:rPr lang="ru-RU" sz="1100" b="1" dirty="0" smtClean="0">
                <a:solidFill>
                  <a:srgbClr val="000000"/>
                </a:solidFill>
              </a:rPr>
              <a:t>Врач-методист РЦ ПМСП ТО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xmlns="" id="{F5451C1E-5556-4867-A9CA-63FEC70EF814}"/>
              </a:ext>
            </a:extLst>
          </p:cNvPr>
          <p:cNvSpPr txBox="1"/>
          <p:nvPr/>
        </p:nvSpPr>
        <p:spPr>
          <a:xfrm>
            <a:off x="2750620" y="1190727"/>
            <a:ext cx="1913074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Кублинская Марианна </a:t>
            </a:r>
            <a:r>
              <a:rPr lang="ru-RU" sz="1100" b="1" dirty="0" smtClean="0"/>
              <a:t>Михайловна</a:t>
            </a:r>
          </a:p>
          <a:p>
            <a:pPr>
              <a:buClr>
                <a:srgbClr val="002960"/>
              </a:buClr>
            </a:pPr>
            <a:endParaRPr lang="ru-RU" sz="105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/>
              <a:t>главный </a:t>
            </a:r>
            <a:r>
              <a:rPr lang="ru-RU" sz="1000" b="1" dirty="0"/>
              <a:t>врач ОГАУЗ «Поликлиника №10»</a:t>
            </a: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xmlns="" id="{068CA412-9B6E-4724-AD5F-77D675BB3250}"/>
              </a:ext>
            </a:extLst>
          </p:cNvPr>
          <p:cNvSpPr txBox="1"/>
          <p:nvPr/>
        </p:nvSpPr>
        <p:spPr>
          <a:xfrm>
            <a:off x="5905387" y="2706555"/>
            <a:ext cx="2766099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Наследникова Светлана Леонидовна</a:t>
            </a:r>
          </a:p>
          <a:p>
            <a:pPr>
              <a:buClr>
                <a:srgbClr val="002960"/>
              </a:buClr>
            </a:pPr>
            <a:endParaRPr lang="ru-RU" sz="1100" b="1" dirty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r>
              <a:rPr lang="ru-RU" sz="1050" b="1" dirty="0" smtClean="0">
                <a:solidFill>
                  <a:srgbClr val="000000"/>
                </a:solidFill>
              </a:rPr>
              <a:t>Главная м/с ОГАУЗ «Поликлиника № 10»</a:t>
            </a:r>
            <a:endParaRPr lang="ru-RU" sz="1000" b="1" dirty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xmlns="" id="{4E3BC8B3-2091-45E7-A7B7-57A6AAA98297}"/>
              </a:ext>
            </a:extLst>
          </p:cNvPr>
          <p:cNvSpPr txBox="1"/>
          <p:nvPr/>
        </p:nvSpPr>
        <p:spPr>
          <a:xfrm>
            <a:off x="1484293" y="3936436"/>
            <a:ext cx="20984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Соловьева Елена Юрьевна</a:t>
            </a:r>
          </a:p>
          <a:p>
            <a:pPr>
              <a:buClr>
                <a:srgbClr val="002960"/>
              </a:buClr>
            </a:pPr>
            <a:endParaRPr lang="ru-RU" sz="1100" b="1" dirty="0" smtClean="0">
              <a:solidFill>
                <a:srgbClr val="000000"/>
              </a:solidFill>
            </a:endParaRPr>
          </a:p>
          <a:p>
            <a:pPr>
              <a:buClr>
                <a:srgbClr val="002960"/>
              </a:buClr>
            </a:pPr>
            <a:r>
              <a:rPr lang="ru-RU" sz="1100" b="1" dirty="0" smtClean="0">
                <a:solidFill>
                  <a:srgbClr val="000000"/>
                </a:solidFill>
              </a:rPr>
              <a:t>Зам. главного врача ОГАУЗ «Поликлиника № 10»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0" name="Rectangle 165">
            <a:extLst>
              <a:ext uri="{FF2B5EF4-FFF2-40B4-BE49-F238E27FC236}">
                <a16:creationId xmlns:a16="http://schemas.microsoft.com/office/drawing/2014/main" xmlns="" id="{ED3767E3-5C8A-443A-ADC9-F52D219B811D}"/>
              </a:ext>
            </a:extLst>
          </p:cNvPr>
          <p:cNvSpPr txBox="1"/>
          <p:nvPr/>
        </p:nvSpPr>
        <p:spPr>
          <a:xfrm>
            <a:off x="1478805" y="4686811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xmlns="" id="{550FCCF2-4105-4114-A47B-8E3A3FEF5276}"/>
              </a:ext>
            </a:extLst>
          </p:cNvPr>
          <p:cNvSpPr txBox="1"/>
          <p:nvPr/>
        </p:nvSpPr>
        <p:spPr>
          <a:xfrm>
            <a:off x="4295484" y="3957534"/>
            <a:ext cx="20984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Ивакина Елена </a:t>
            </a:r>
            <a:r>
              <a:rPr lang="ru-RU" sz="1100" b="1" dirty="0" smtClean="0"/>
              <a:t>Валерьевна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Старший регистратор ОГАУЗ «Поликлиника № 10»</a:t>
            </a:r>
            <a:endParaRPr lang="ru-RU" sz="1100" b="1" dirty="0"/>
          </a:p>
        </p:txBody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xmlns="" id="{571CB242-C431-4F2B-B416-17CD41E50F3B}"/>
              </a:ext>
            </a:extLst>
          </p:cNvPr>
          <p:cNvSpPr txBox="1"/>
          <p:nvPr/>
        </p:nvSpPr>
        <p:spPr>
          <a:xfrm>
            <a:off x="6928324" y="3948752"/>
            <a:ext cx="209842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/>
              <a:t>Жабко Аркадий Александрович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Зам</a:t>
            </a:r>
            <a:r>
              <a:rPr lang="ru-RU" sz="1100" b="1" dirty="0"/>
              <a:t>. главного врача  по </a:t>
            </a:r>
            <a:r>
              <a:rPr lang="ru-RU" sz="1100" b="1" dirty="0" smtClean="0"/>
              <a:t>АХЧ ОГАУЗ «Поликлиника № 10»</a:t>
            </a:r>
            <a:endParaRPr lang="ru-RU" sz="1100" b="1" dirty="0"/>
          </a:p>
        </p:txBody>
      </p:sp>
      <p:sp>
        <p:nvSpPr>
          <p:cNvPr id="65" name="Rectangle 165">
            <a:extLst>
              <a:ext uri="{FF2B5EF4-FFF2-40B4-BE49-F238E27FC236}">
                <a16:creationId xmlns:a16="http://schemas.microsoft.com/office/drawing/2014/main" xmlns="" id="{C861057B-5108-4CE4-B8EE-7B13DB095FD1}"/>
              </a:ext>
            </a:extLst>
          </p:cNvPr>
          <p:cNvSpPr txBox="1"/>
          <p:nvPr/>
        </p:nvSpPr>
        <p:spPr>
          <a:xfrm>
            <a:off x="4307063" y="4749059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6" name="Rectangle 165">
            <a:extLst>
              <a:ext uri="{FF2B5EF4-FFF2-40B4-BE49-F238E27FC236}">
                <a16:creationId xmlns:a16="http://schemas.microsoft.com/office/drawing/2014/main" xmlns="" id="{19037171-1747-4F46-80D2-39276D6B349F}"/>
              </a:ext>
            </a:extLst>
          </p:cNvPr>
          <p:cNvSpPr txBox="1"/>
          <p:nvPr/>
        </p:nvSpPr>
        <p:spPr>
          <a:xfrm>
            <a:off x="6939167" y="4763457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</a:rPr>
              <a:t>Роль: исполнитель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8" name="Рисунок 27" descr="C:\Users\rc2\AppData\Local\Microsoft\Windows\INetCache\Content.Word\ind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09" y="1193080"/>
            <a:ext cx="771222" cy="103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rc2\Desktop\index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24" y="1190727"/>
            <a:ext cx="794863" cy="102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rc2\Desktop\картинки\фото 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09" y="2636407"/>
            <a:ext cx="672995" cy="100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rc2\AppData\Local\Microsoft\Windows\INetCache\Content.Word\index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37" y="2657161"/>
            <a:ext cx="710925" cy="96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rc2\AppData\Local\Microsoft\Windows\INetCache\Content.Word\index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5" y="3875742"/>
            <a:ext cx="721432" cy="9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rc2\Desktop\index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75" y="3875741"/>
            <a:ext cx="729208" cy="102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rc2\Desktop\index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48" y="3875741"/>
            <a:ext cx="691375" cy="101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77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проблемы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C89BA2-3113-4404-8DD1-CF2676FA6746}"/>
              </a:ext>
            </a:extLst>
          </p:cNvPr>
          <p:cNvSpPr txBox="1"/>
          <p:nvPr/>
        </p:nvSpPr>
        <p:spPr>
          <a:xfrm>
            <a:off x="539750" y="1064302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A4DE46-3751-4E0F-84CB-C11571C4D059}"/>
              </a:ext>
            </a:extLst>
          </p:cNvPr>
          <p:cNvSpPr txBox="1"/>
          <p:nvPr/>
        </p:nvSpPr>
        <p:spPr>
          <a:xfrm>
            <a:off x="539750" y="3370111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E70D7E-0B7D-4EC5-BF2C-028CD5D6F508}"/>
              </a:ext>
            </a:extLst>
          </p:cNvPr>
          <p:cNvSpPr txBox="1"/>
          <p:nvPr/>
        </p:nvSpPr>
        <p:spPr>
          <a:xfrm>
            <a:off x="539750" y="2217207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03C511-07AC-44D8-BC4B-EEDA15205AC1}"/>
              </a:ext>
            </a:extLst>
          </p:cNvPr>
          <p:cNvSpPr txBox="1"/>
          <p:nvPr/>
        </p:nvSpPr>
        <p:spPr>
          <a:xfrm>
            <a:off x="539750" y="2793659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E6E31F-37CE-4BDB-8729-ECF2213ECC6E}"/>
              </a:ext>
            </a:extLst>
          </p:cNvPr>
          <p:cNvSpPr txBox="1"/>
          <p:nvPr/>
        </p:nvSpPr>
        <p:spPr>
          <a:xfrm>
            <a:off x="539750" y="4523017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6C8C54-D0C9-4304-B9BB-6A94DC863CF5}"/>
              </a:ext>
            </a:extLst>
          </p:cNvPr>
          <p:cNvSpPr txBox="1"/>
          <p:nvPr/>
        </p:nvSpPr>
        <p:spPr>
          <a:xfrm>
            <a:off x="539750" y="3946563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2E8896-3512-4AFA-8F5D-5665A2337CEA}"/>
              </a:ext>
            </a:extLst>
          </p:cNvPr>
          <p:cNvSpPr txBox="1"/>
          <p:nvPr/>
        </p:nvSpPr>
        <p:spPr>
          <a:xfrm>
            <a:off x="539750" y="1640755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396" y="1119730"/>
            <a:ext cx="7506762" cy="350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Скопление различных потоков пациентов с респираторными пациентами.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396" y="1686987"/>
            <a:ext cx="7506762" cy="36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логистики маршрута пациентов с симптомами ОРЗ/ОРВИ.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396" y="2273877"/>
            <a:ext cx="7506762" cy="348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Длительность ожидания оказания медицинской помощи.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9396" y="2834060"/>
            <a:ext cx="7506762" cy="466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визуальной маршрутизации пациентов с симптомами ОРЗ/ОРВИ.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396" y="3430974"/>
            <a:ext cx="7506762" cy="339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Жалобы </a:t>
            </a:r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пациентов.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396" y="3946563"/>
            <a:ext cx="7506762" cy="515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копление </a:t>
            </a:r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различных потоков </a:t>
            </a:r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пациентов, в следствии того, что врач не выписывает электронный лист нетрудоспособности..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9396" y="4606505"/>
            <a:ext cx="7506762" cy="3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Ожидание </a:t>
            </a:r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результата </a:t>
            </a:r>
            <a:r>
              <a:rPr lang="ru-RU" altLang="ru-RU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флюорографии в очереди со здоровыми </a:t>
            </a:r>
            <a:r>
              <a:rPr lang="ru-RU" altLang="ru-RU" sz="16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пациентами.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xmlns="" id="{DE580F98-1A22-4BFB-BA9D-3A5C504A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</p:spPr>
        <p:txBody>
          <a:bodyPr/>
          <a:lstStyle/>
          <a:p>
            <a:r>
              <a:rPr lang="ru-RU" dirty="0" smtClean="0"/>
              <a:t> Ключевые мероприятия </a:t>
            </a:r>
            <a:r>
              <a:rPr lang="ru-RU" dirty="0"/>
              <a:t>по достижению целей проекта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07186B1-7D94-4DB9-B920-CE29A21E2B77}"/>
              </a:ext>
            </a:extLst>
          </p:cNvPr>
          <p:cNvCxnSpPr/>
          <p:nvPr/>
        </p:nvCxnSpPr>
        <p:spPr>
          <a:xfrm>
            <a:off x="6211019" y="1211937"/>
            <a:ext cx="0" cy="38777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E33EB54-A5BD-452E-A332-432FCA74D18E}"/>
              </a:ext>
            </a:extLst>
          </p:cNvPr>
          <p:cNvCxnSpPr/>
          <p:nvPr/>
        </p:nvCxnSpPr>
        <p:spPr>
          <a:xfrm>
            <a:off x="2986018" y="1211938"/>
            <a:ext cx="0" cy="38777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67398AD-114E-4BA7-A491-376C9312A2F0}"/>
              </a:ext>
            </a:extLst>
          </p:cNvPr>
          <p:cNvCxnSpPr>
            <a:cxnSpLocks/>
          </p:cNvCxnSpPr>
          <p:nvPr/>
        </p:nvCxnSpPr>
        <p:spPr>
          <a:xfrm flipH="1">
            <a:off x="419032" y="3090905"/>
            <a:ext cx="83458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74EBF05-3199-4187-B3A2-B3C26A246B8F}"/>
              </a:ext>
            </a:extLst>
          </p:cNvPr>
          <p:cNvSpPr txBox="1"/>
          <p:nvPr/>
        </p:nvSpPr>
        <p:spPr>
          <a:xfrm>
            <a:off x="3375805" y="2143825"/>
            <a:ext cx="235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СОПы  и инструкции для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специалистов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поста и респираторного кабинета.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3E4BC8-7D9D-4333-9E32-185E147EDF99}"/>
              </a:ext>
            </a:extLst>
          </p:cNvPr>
          <p:cNvSpPr txBox="1"/>
          <p:nvPr/>
        </p:nvSpPr>
        <p:spPr>
          <a:xfrm>
            <a:off x="6525226" y="4078423"/>
            <a:ext cx="207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Проведено обучение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медицинских работников.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17B9E52-64FF-490B-B4EA-A27D85A6C942}"/>
              </a:ext>
            </a:extLst>
          </p:cNvPr>
          <p:cNvSpPr txBox="1"/>
          <p:nvPr/>
        </p:nvSpPr>
        <p:spPr>
          <a:xfrm>
            <a:off x="3375805" y="3893758"/>
            <a:ext cx="2536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Организована работа по передаче информации по пациентам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 врачом респираторного кабинета и кабинета флюорографии № 101.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1DA3DB7-8C72-446E-B781-C7D5708B3FD5}"/>
              </a:ext>
            </a:extLst>
          </p:cNvPr>
          <p:cNvSpPr/>
          <p:nvPr/>
        </p:nvSpPr>
        <p:spPr>
          <a:xfrm>
            <a:off x="8611849" y="4488387"/>
            <a:ext cx="238866" cy="300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933BE5D-D766-403B-AD96-FD5A904E4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3981" y="1238159"/>
            <a:ext cx="595922" cy="65140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9252782-C121-4C0F-AFA7-017A68F01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02442" y="3201290"/>
            <a:ext cx="664849" cy="7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76D0230-C6BF-4DF5-8AA6-F2BEF322F7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49890" y="3103186"/>
            <a:ext cx="720000" cy="72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7B9E52-64FF-490B-B4EA-A27D85A6C942}"/>
              </a:ext>
            </a:extLst>
          </p:cNvPr>
          <p:cNvSpPr txBox="1"/>
          <p:nvPr/>
        </p:nvSpPr>
        <p:spPr>
          <a:xfrm>
            <a:off x="419032" y="2051493"/>
            <a:ext cx="235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респираторный кабинет № 115 для пациентов с симптомами ОРЗ/ОРВИ в отдельном крыле здания.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C:\Users\rc2\Desktop\log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08" y="1196128"/>
            <a:ext cx="603944" cy="6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c2\Desktop\location-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71" y="1142106"/>
            <a:ext cx="708227" cy="7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74EBF05-3199-4187-B3A2-B3C26A246B8F}"/>
              </a:ext>
            </a:extLst>
          </p:cNvPr>
          <p:cNvSpPr txBox="1"/>
          <p:nvPr/>
        </p:nvSpPr>
        <p:spPr>
          <a:xfrm>
            <a:off x="6469213" y="2143825"/>
            <a:ext cx="226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точки принятия решений для визуальной навигации пациентов с симптомами ОРЗ/ОРВИ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4EBF05-3199-4187-B3A2-B3C26A246B8F}"/>
              </a:ext>
            </a:extLst>
          </p:cNvPr>
          <p:cNvSpPr txBox="1"/>
          <p:nvPr/>
        </p:nvSpPr>
        <p:spPr>
          <a:xfrm>
            <a:off x="507919" y="3992538"/>
            <a:ext cx="207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макеты навигационных стрелок  и информационного табло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5" name="Picture 11" descr="https://im0-tub-ru.yandex.net/i?id=eb87b2daaaf4281c817b955fdb7cdefd&amp;ref=rim&amp;n=33&amp;w=150&amp;h=15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00" y="3201290"/>
            <a:ext cx="594077" cy="5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5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3649" y="356737"/>
            <a:ext cx="6561138" cy="330200"/>
          </a:xfrm>
        </p:spPr>
        <p:txBody>
          <a:bodyPr/>
          <a:lstStyle/>
          <a:p>
            <a:r>
              <a:rPr lang="ru-RU" dirty="0" smtClean="0"/>
              <a:t>Данные </a:t>
            </a:r>
            <a:r>
              <a:rPr lang="ru-RU" dirty="0"/>
              <a:t>по проекту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32931"/>
              </p:ext>
            </p:extLst>
          </p:nvPr>
        </p:nvGraphicFramePr>
        <p:xfrm>
          <a:off x="1009933" y="1438801"/>
          <a:ext cx="6707876" cy="228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992"/>
                <a:gridCol w="1586884"/>
              </a:tblGrid>
              <a:tr h="3699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90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Обращение пациентов с симптомами ОРЗ/ОРВИ через главный ВХОД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90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Доля пациентов с симптомами ОРЗ/ОРВИ обратившихся в кабинет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флюорографии № 101.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9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600" b="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пациентов записавшихся в респираторный кабинет через регистратуру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8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25" y="241384"/>
            <a:ext cx="7086735" cy="330200"/>
          </a:xfrm>
        </p:spPr>
        <p:txBody>
          <a:bodyPr/>
          <a:lstStyle/>
          <a:p>
            <a:r>
              <a:rPr lang="ru-RU" dirty="0"/>
              <a:t>Документы по проекту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6D3E21-D68D-4D98-BE3A-39B94DF3EF98}"/>
              </a:ext>
            </a:extLst>
          </p:cNvPr>
          <p:cNvSpPr txBox="1"/>
          <p:nvPr/>
        </p:nvSpPr>
        <p:spPr>
          <a:xfrm>
            <a:off x="5769314" y="1996708"/>
            <a:ext cx="708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40" y="1485901"/>
            <a:ext cx="1905761" cy="26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98" y="1023582"/>
            <a:ext cx="4940511" cy="40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38836" y="668739"/>
            <a:ext cx="8782333" cy="140949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200" dirty="0"/>
              <a:t>Т</a:t>
            </a:r>
            <a:r>
              <a:rPr lang="ru-RU" sz="1200" dirty="0" smtClean="0"/>
              <a:t>екущее </a:t>
            </a:r>
            <a:r>
              <a:rPr lang="ru-RU" sz="1200" dirty="0"/>
              <a:t>состояние. Диаграмма спагетти процесса </a:t>
            </a:r>
            <a:r>
              <a:rPr lang="ru-RU" sz="1200" dirty="0" smtClean="0"/>
              <a:t>«</a:t>
            </a:r>
            <a:r>
              <a:rPr lang="ru-RU" sz="1200" dirty="0"/>
              <a:t>Разделение потоков пациентов с симптомами ОРВИ с иными потоками пациентов,  при очном обращении в поликлинику».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2385" cy="4827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25" y="241384"/>
            <a:ext cx="7086735" cy="330200"/>
          </a:xfrm>
        </p:spPr>
        <p:txBody>
          <a:bodyPr/>
          <a:lstStyle/>
          <a:p>
            <a:r>
              <a:rPr lang="ru-RU" dirty="0"/>
              <a:t>Документы по проекту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6D3E21-D68D-4D98-BE3A-39B94DF3EF98}"/>
              </a:ext>
            </a:extLst>
          </p:cNvPr>
          <p:cNvSpPr txBox="1"/>
          <p:nvPr/>
        </p:nvSpPr>
        <p:spPr>
          <a:xfrm>
            <a:off x="5769314" y="1996708"/>
            <a:ext cx="708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63774" y="668739"/>
            <a:ext cx="8857396" cy="3616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200" dirty="0"/>
              <a:t>Целевое </a:t>
            </a:r>
            <a:r>
              <a:rPr lang="ru-RU" sz="1200" dirty="0" smtClean="0"/>
              <a:t>состояние. </a:t>
            </a:r>
            <a:r>
              <a:rPr lang="ru-RU" sz="1200" dirty="0"/>
              <a:t>Диаграмма спагетти процесса «Разделение потоков пациентов с симптомами ОРВИ с иными потоками пациентов,  при очном обращении в поликлинику».</a:t>
            </a:r>
            <a:endParaRPr lang="ru-RU" sz="1200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1030406"/>
            <a:ext cx="4995081" cy="40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47" y="1297035"/>
            <a:ext cx="2216695" cy="323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7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Макеты навигации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" y="1628624"/>
            <a:ext cx="3121072" cy="20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2767"/>
            <a:ext cx="4555081" cy="32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55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1411</TotalTime>
  <Words>536</Words>
  <Application>Microsoft Office PowerPoint</Application>
  <PresentationFormat>Произвольный</PresentationFormat>
  <Paragraphs>106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«Разделение потоков пациентов с симптомами ОРВИ  с иными потоками пациентов,  при очном обращении в поликлинику»</vt:lpstr>
      <vt:lpstr>Информация по проекту</vt:lpstr>
      <vt:lpstr>Команда проекта</vt:lpstr>
      <vt:lpstr>Ключевые проблемы проекта</vt:lpstr>
      <vt:lpstr> Ключевые мероприятия по достижению целей проекта</vt:lpstr>
      <vt:lpstr>Данные по проекту</vt:lpstr>
      <vt:lpstr>Документы по проекту</vt:lpstr>
      <vt:lpstr>Документы по проекту</vt:lpstr>
      <vt:lpstr>Макеты навигации</vt:lpstr>
      <vt:lpstr>Таблица показателей</vt:lpstr>
      <vt:lpstr>Дальнейшие направления для оптимизации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Бабешина Марина Александровна</cp:lastModifiedBy>
  <cp:revision>176</cp:revision>
  <dcterms:created xsi:type="dcterms:W3CDTF">2019-09-24T12:37:05Z</dcterms:created>
  <dcterms:modified xsi:type="dcterms:W3CDTF">2020-12-14T09:30:22Z</dcterms:modified>
</cp:coreProperties>
</file>