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91" r:id="rId7"/>
    <p:sldId id="262" r:id="rId8"/>
  </p:sldIdLst>
  <p:sldSz cx="9144000" cy="514826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776" y="-60"/>
      </p:cViewPr>
      <p:guideLst>
        <p:guide orient="horz" pos="162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39640" y="431640"/>
            <a:ext cx="6560640" cy="32976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39640" y="4568400"/>
            <a:ext cx="40143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39640" y="4645800"/>
            <a:ext cx="40143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39640" y="431640"/>
            <a:ext cx="6560640" cy="32976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39640" y="4568400"/>
            <a:ext cx="19587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2596680" y="4568400"/>
            <a:ext cx="19587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2596680" y="4645800"/>
            <a:ext cx="19587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39640" y="4645800"/>
            <a:ext cx="19587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39640" y="431640"/>
            <a:ext cx="6560640" cy="32976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39640" y="4568400"/>
            <a:ext cx="4014360" cy="1476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539640" y="4568400"/>
            <a:ext cx="4014360" cy="1476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8" name="Рисунок 37"/>
          <p:cNvPicPr/>
          <p:nvPr/>
        </p:nvPicPr>
        <p:blipFill>
          <a:blip r:embed="rId2"/>
          <a:stretch/>
        </p:blipFill>
        <p:spPr>
          <a:xfrm>
            <a:off x="2454120" y="4568400"/>
            <a:ext cx="185040" cy="147600"/>
          </a:xfrm>
          <a:prstGeom prst="rect">
            <a:avLst/>
          </a:prstGeom>
          <a:ln>
            <a:noFill/>
          </a:ln>
        </p:spPr>
      </p:pic>
      <p:pic>
        <p:nvPicPr>
          <p:cNvPr id="39" name="Рисунок 38"/>
          <p:cNvPicPr/>
          <p:nvPr/>
        </p:nvPicPr>
        <p:blipFill>
          <a:blip r:embed="rId2"/>
          <a:stretch/>
        </p:blipFill>
        <p:spPr>
          <a:xfrm>
            <a:off x="2454120" y="4568400"/>
            <a:ext cx="185040" cy="147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39640" y="431640"/>
            <a:ext cx="6560640" cy="32976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39640" y="3958560"/>
            <a:ext cx="4014360" cy="136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39640" y="431640"/>
            <a:ext cx="6560640" cy="32976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39640" y="4568400"/>
            <a:ext cx="4014360" cy="1476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39640" y="431640"/>
            <a:ext cx="6560640" cy="32976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39640" y="4568400"/>
            <a:ext cx="1958760" cy="1476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2596680" y="4568400"/>
            <a:ext cx="1958760" cy="1476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39640" y="431640"/>
            <a:ext cx="6560640" cy="32976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39640" y="431640"/>
            <a:ext cx="6560640" cy="153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39640" y="431640"/>
            <a:ext cx="6560640" cy="32976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39640" y="4568400"/>
            <a:ext cx="19587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39640" y="4645800"/>
            <a:ext cx="19587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2596680" y="4568400"/>
            <a:ext cx="1958760" cy="1476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39640" y="431640"/>
            <a:ext cx="6560640" cy="32976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39640" y="3958560"/>
            <a:ext cx="4014360" cy="136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39640" y="431640"/>
            <a:ext cx="6560640" cy="32976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39640" y="4568400"/>
            <a:ext cx="1958760" cy="1476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2596680" y="4568400"/>
            <a:ext cx="19587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2596680" y="4645800"/>
            <a:ext cx="19587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39640" y="431640"/>
            <a:ext cx="6560640" cy="32976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39640" y="4568400"/>
            <a:ext cx="19587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2596680" y="4568400"/>
            <a:ext cx="19587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39640" y="4645800"/>
            <a:ext cx="40143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39640" y="431640"/>
            <a:ext cx="6560640" cy="32976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39640" y="4568400"/>
            <a:ext cx="40143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39640" y="4645800"/>
            <a:ext cx="40143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39640" y="431640"/>
            <a:ext cx="6560640" cy="32976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39640" y="4568400"/>
            <a:ext cx="19587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2596680" y="4568400"/>
            <a:ext cx="19587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2596680" y="4645800"/>
            <a:ext cx="19587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39640" y="4645800"/>
            <a:ext cx="19587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39640" y="431640"/>
            <a:ext cx="6560640" cy="32976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39640" y="4568400"/>
            <a:ext cx="4014360" cy="1476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39640" y="4568400"/>
            <a:ext cx="4014360" cy="1476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8" name="Рисунок 77"/>
          <p:cNvPicPr/>
          <p:nvPr/>
        </p:nvPicPr>
        <p:blipFill>
          <a:blip r:embed="rId2"/>
          <a:stretch/>
        </p:blipFill>
        <p:spPr>
          <a:xfrm>
            <a:off x="2454120" y="4568400"/>
            <a:ext cx="185040" cy="147600"/>
          </a:xfrm>
          <a:prstGeom prst="rect">
            <a:avLst/>
          </a:prstGeom>
          <a:ln>
            <a:noFill/>
          </a:ln>
        </p:spPr>
      </p:pic>
      <p:pic>
        <p:nvPicPr>
          <p:cNvPr id="79" name="Рисунок 78"/>
          <p:cNvPicPr/>
          <p:nvPr/>
        </p:nvPicPr>
        <p:blipFill>
          <a:blip r:embed="rId2"/>
          <a:stretch/>
        </p:blipFill>
        <p:spPr>
          <a:xfrm>
            <a:off x="2454120" y="4568400"/>
            <a:ext cx="185040" cy="147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Место для указания источников и сносок</a:t>
            </a:r>
            <a:endParaRPr lang="en-US" dirty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476375"/>
            <a:ext cx="4014788" cy="1230539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buFont typeface="Arial" pitchFamily="34" charset="0"/>
              <a:buChar char="•"/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/>
              <a:t>Текст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4808538" y="1476375"/>
            <a:ext cx="3940175" cy="1230539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buFont typeface="Arial" pitchFamily="34" charset="0"/>
              <a:buChar char="•"/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/>
              <a:t>Текст</a:t>
            </a:r>
            <a:endParaRPr lang="en-US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539750" y="2815318"/>
            <a:ext cx="4014788" cy="1230539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buFont typeface="Arial" pitchFamily="34" charset="0"/>
              <a:buChar char="•"/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/>
              <a:t>Текст</a:t>
            </a:r>
            <a:endParaRPr lang="en-US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4808538" y="2815318"/>
            <a:ext cx="3940175" cy="1230539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buFont typeface="Arial" pitchFamily="34" charset="0"/>
              <a:buChar char="•"/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08091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39640" y="431640"/>
            <a:ext cx="6560640" cy="32976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39640" y="4568400"/>
            <a:ext cx="4014360" cy="1476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39640" y="431640"/>
            <a:ext cx="6560640" cy="32976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39640" y="4568400"/>
            <a:ext cx="1958760" cy="1476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2596680" y="4568400"/>
            <a:ext cx="1958760" cy="1476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39640" y="431640"/>
            <a:ext cx="6560640" cy="32976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39640" y="431640"/>
            <a:ext cx="6560640" cy="153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39640" y="431640"/>
            <a:ext cx="6560640" cy="32976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39640" y="4568400"/>
            <a:ext cx="19587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39640" y="4645800"/>
            <a:ext cx="19587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2596680" y="4568400"/>
            <a:ext cx="1958760" cy="1476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39640" y="431640"/>
            <a:ext cx="6560640" cy="32976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39640" y="4568400"/>
            <a:ext cx="1958760" cy="1476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2596680" y="4568400"/>
            <a:ext cx="19587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2596680" y="4645800"/>
            <a:ext cx="19587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39640" y="431640"/>
            <a:ext cx="6560640" cy="32976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39640" y="4568400"/>
            <a:ext cx="19587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2596680" y="4568400"/>
            <a:ext cx="19587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39640" y="4645800"/>
            <a:ext cx="4014360" cy="70200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endParaRPr lang="ru-RU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/>
          <p:nvPr/>
        </p:nvPicPr>
        <p:blipFill>
          <a:blip r:embed="rId14"/>
          <a:stretch/>
        </p:blipFill>
        <p:spPr>
          <a:xfrm>
            <a:off x="0" y="0"/>
            <a:ext cx="9143640" cy="5152320"/>
          </a:xfrm>
          <a:prstGeom prst="rect">
            <a:avLst/>
          </a:prstGeom>
          <a:ln>
            <a:noFill/>
          </a:ln>
        </p:spPr>
      </p:pic>
      <p:pic>
        <p:nvPicPr>
          <p:cNvPr id="7" name="Picture 7"/>
          <p:cNvPicPr/>
          <p:nvPr/>
        </p:nvPicPr>
        <p:blipFill>
          <a:blip r:embed="rId15"/>
          <a:stretch/>
        </p:blipFill>
        <p:spPr>
          <a:xfrm>
            <a:off x="539640" y="431640"/>
            <a:ext cx="816480" cy="1046160"/>
          </a:xfrm>
          <a:prstGeom prst="rect">
            <a:avLst/>
          </a:prstGeom>
          <a:ln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39640" y="2122560"/>
            <a:ext cx="5711400" cy="11887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2700" b="1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Тема презентации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39640" y="3798360"/>
            <a:ext cx="5711400" cy="2844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4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4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4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структурыНаименование мероприятия / название площадки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body"/>
          </p:nvPr>
        </p:nvSpPr>
        <p:spPr>
          <a:xfrm>
            <a:off x="539640" y="4212000"/>
            <a:ext cx="5711400" cy="2181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1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Rosatom Light"/>
              </a:rPr>
              <a:t>Для правки структуры щёлкните мышью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400" b="1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Rosatom Light"/>
              </a:rPr>
              <a:t>Второй уровень структуры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1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Rosatom Light"/>
              </a:rPr>
              <a:t>Третий уровень структуры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400" b="1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Rosatom Light"/>
              </a:rPr>
              <a:t>Четвёртый уровень структуры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1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Rosatom Light"/>
              </a:rPr>
              <a:t>Пятый уровень структуры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1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Rosatom Light"/>
              </a:rPr>
              <a:t>Шестой уровень структуры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400" b="1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Rosatom Light"/>
              </a:rPr>
              <a:t>Седьмой уровень структурыФИО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body"/>
          </p:nvPr>
        </p:nvSpPr>
        <p:spPr>
          <a:xfrm>
            <a:off x="539640" y="4428000"/>
            <a:ext cx="5711400" cy="2844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Rosatom Light"/>
              </a:rPr>
              <a:t>Для правки структуры щёлкните мышью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400" b="0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Rosatom Light"/>
              </a:rPr>
              <a:t>Второй уровень структуры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Rosatom Light"/>
              </a:rPr>
              <a:t>Третий уровень структуры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400" b="0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Rosatom Light"/>
              </a:rPr>
              <a:t>Четвёртый уровень структуры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Rosatom Light"/>
              </a:rPr>
              <a:t>Пятый уровень структуры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Rosatom Light"/>
              </a:rPr>
              <a:t>Шестой уровень структуры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400" b="0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Rosatom Light"/>
              </a:rPr>
              <a:t>Седьмой уровень структурыДолжность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7"/>
          <p:cNvPicPr/>
          <p:nvPr/>
        </p:nvPicPr>
        <p:blipFill>
          <a:blip r:embed="rId15"/>
          <a:stretch/>
        </p:blipFill>
        <p:spPr>
          <a:xfrm>
            <a:off x="0" y="0"/>
            <a:ext cx="9135360" cy="5148000"/>
          </a:xfrm>
          <a:prstGeom prst="rect">
            <a:avLst/>
          </a:prstGeom>
          <a:ln>
            <a:noFill/>
          </a:ln>
        </p:spPr>
      </p:pic>
      <p:sp>
        <p:nvSpPr>
          <p:cNvPr id="41" name="PlaceHolder 1"/>
          <p:cNvSpPr>
            <a:spLocks noGrp="1"/>
          </p:cNvSpPr>
          <p:nvPr>
            <p:ph type="body"/>
          </p:nvPr>
        </p:nvSpPr>
        <p:spPr>
          <a:xfrm>
            <a:off x="539640" y="4568400"/>
            <a:ext cx="4014360" cy="147600"/>
          </a:xfrm>
          <a:prstGeom prst="rect">
            <a:avLst/>
          </a:prstGeom>
        </p:spPr>
        <p:txBody>
          <a:bodyPr lIns="0" tIns="0" rIns="0" bIns="0" anchor="b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7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Для правки структуры щёлкните мышью</a:t>
            </a:r>
            <a:endParaRPr lang="ru-RU" sz="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7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Второй уровень структуры</a:t>
            </a:r>
            <a:endParaRPr lang="ru-RU" sz="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7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Третий уровень структуры</a:t>
            </a:r>
            <a:endParaRPr lang="ru-RU" sz="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7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Четвёртый уровень структуры</a:t>
            </a:r>
            <a:endParaRPr lang="ru-RU" sz="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7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Пятый уровень структуры</a:t>
            </a:r>
            <a:endParaRPr lang="ru-RU" sz="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7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Шестой уровень структуры</a:t>
            </a:r>
            <a:endParaRPr lang="ru-RU" sz="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ru-RU" sz="7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Седьмой уровень </a:t>
            </a:r>
            <a:r>
              <a:rPr lang="ru-RU" sz="7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структурыМесто</a:t>
            </a:r>
            <a:r>
              <a:rPr lang="ru-RU" sz="7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для указания источников и сносок</a:t>
            </a:r>
            <a:endParaRPr lang="ru-RU" sz="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8186760" y="4579560"/>
            <a:ext cx="561600" cy="13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PlaceHolder 3"/>
          <p:cNvSpPr>
            <a:spLocks noGrp="1"/>
          </p:cNvSpPr>
          <p:nvPr>
            <p:ph type="title"/>
          </p:nvPr>
        </p:nvSpPr>
        <p:spPr>
          <a:xfrm>
            <a:off x="539640" y="431640"/>
            <a:ext cx="6560640" cy="3297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2300" b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Заголовок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539640" y="1476360"/>
            <a:ext cx="4014360" cy="246564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2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Для правки структуры щёлкните мышью</a:t>
            </a:r>
            <a:endParaRPr lang="ru-RU" sz="1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2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Второй уровень структуры</a:t>
            </a:r>
            <a:endParaRPr lang="ru-RU" sz="1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2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Третий уровень структуры</a:t>
            </a:r>
            <a:endParaRPr lang="ru-RU" sz="1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2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Четвёртый уровень структуры</a:t>
            </a:r>
            <a:endParaRPr lang="ru-RU" sz="1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2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Пятый уровень структуры</a:t>
            </a:r>
            <a:endParaRPr lang="ru-RU" sz="1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2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Шестой уровень структуры</a:t>
            </a:r>
            <a:endParaRPr lang="ru-RU" sz="1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ru-RU" sz="1200" b="0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Седьмой уровень </a:t>
            </a:r>
            <a:r>
              <a:rPr lang="ru-RU" sz="1200" b="0" strike="noStrike" spc="-1" dirty="0" err="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структурыТекст</a:t>
            </a:r>
            <a:endParaRPr lang="ru-RU" sz="1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808520" y="1476360"/>
            <a:ext cx="3939840" cy="245664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Шестой уровень структуры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7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pn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12" Type="http://schemas.openxmlformats.org/officeDocument/2006/relationships/image" Target="../media/image15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jpeg"/><Relationship Id="rId11" Type="http://schemas.openxmlformats.org/officeDocument/2006/relationships/image" Target="../media/image14.png"/><Relationship Id="rId5" Type="http://schemas.openxmlformats.org/officeDocument/2006/relationships/image" Target="../media/image8.jpeg"/><Relationship Id="rId15" Type="http://schemas.openxmlformats.org/officeDocument/2006/relationships/image" Target="../media/image18.jpg"/><Relationship Id="rId10" Type="http://schemas.openxmlformats.org/officeDocument/2006/relationships/image" Target="../media/image13.png"/><Relationship Id="rId4" Type="http://schemas.openxmlformats.org/officeDocument/2006/relationships/image" Target="../media/image7.jpe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30.svg"/><Relationship Id="rId3" Type="http://schemas.openxmlformats.org/officeDocument/2006/relationships/image" Target="../media/image20.svg"/><Relationship Id="rId7" Type="http://schemas.openxmlformats.org/officeDocument/2006/relationships/image" Target="../media/image24.svg"/><Relationship Id="rId12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21.png"/><Relationship Id="rId11" Type="http://schemas.openxmlformats.org/officeDocument/2006/relationships/image" Target="../media/image28.svg"/><Relationship Id="rId5" Type="http://schemas.openxmlformats.org/officeDocument/2006/relationships/image" Target="../media/image22.svg"/><Relationship Id="rId10" Type="http://schemas.openxmlformats.org/officeDocument/2006/relationships/image" Target="../media/image23.png"/><Relationship Id="rId4" Type="http://schemas.openxmlformats.org/officeDocument/2006/relationships/image" Target="../media/image20.png"/><Relationship Id="rId9" Type="http://schemas.openxmlformats.org/officeDocument/2006/relationships/image" Target="../media/image26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539640" y="2122560"/>
            <a:ext cx="6887520" cy="1188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"Создание дистанционного медицинского центра по мониторингу амбулаторного лечения пациентов с новой коронавирусной инфекцией и внебольничной пневмонией"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TextShape 2"/>
          <p:cNvSpPr txBox="1"/>
          <p:nvPr/>
        </p:nvSpPr>
        <p:spPr>
          <a:xfrm>
            <a:off x="539640" y="3798360"/>
            <a:ext cx="5711400" cy="28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Пилотный проект</a:t>
            </a:r>
            <a:endParaRPr lang="ru-RU" sz="21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539640" y="4212000"/>
            <a:ext cx="5711400" cy="218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Арсенина Юлия Владимировна - </a:t>
            </a:r>
            <a:r>
              <a:rPr lang="ru-RU" sz="140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директор ГБУЗ ВО "МИАЦ"</a:t>
            </a:r>
            <a:endParaRPr lang="ru-RU" sz="21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TextShape 4"/>
          <p:cNvSpPr txBox="1"/>
          <p:nvPr/>
        </p:nvSpPr>
        <p:spPr>
          <a:xfrm>
            <a:off x="539640" y="4428000"/>
            <a:ext cx="5711400" cy="28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1400" b="0" strike="noStrike" spc="-1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Руководитель проекта</a:t>
            </a:r>
            <a:endParaRPr lang="ru-RU" sz="2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353320" y="561960"/>
            <a:ext cx="349236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Владимирская </a:t>
            </a: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область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697320" y="462600"/>
            <a:ext cx="6560640" cy="329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2300" b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Информация по проекту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696600" y="1094400"/>
            <a:ext cx="220032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1F4E7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Ключевой риск: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CustomShape 3"/>
          <p:cNvSpPr/>
          <p:nvPr/>
        </p:nvSpPr>
        <p:spPr>
          <a:xfrm>
            <a:off x="689400" y="1463760"/>
            <a:ext cx="8090458" cy="578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Отсутствие динамического наблюдения на амбулаторном этапе лечения за состоянием пациента с выявленными признаками COVID-19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CustomShape 4"/>
          <p:cNvSpPr/>
          <p:nvPr/>
        </p:nvSpPr>
        <p:spPr>
          <a:xfrm>
            <a:off x="708120" y="2145960"/>
            <a:ext cx="354456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1F4E7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Цели и плановый эффект: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CustomShape 5"/>
          <p:cNvSpPr/>
          <p:nvPr/>
        </p:nvSpPr>
        <p:spPr>
          <a:xfrm>
            <a:off x="689400" y="2639832"/>
            <a:ext cx="7869600" cy="61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9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Выявление у пациентов, которые лечатся на дому, ухудшения состояния для своевременной госпитализации</a:t>
            </a:r>
          </a:p>
        </p:txBody>
      </p:sp>
      <p:sp>
        <p:nvSpPr>
          <p:cNvPr id="132" name="CustomShape 6"/>
          <p:cNvSpPr/>
          <p:nvPr/>
        </p:nvSpPr>
        <p:spPr>
          <a:xfrm>
            <a:off x="689400" y="3316656"/>
            <a:ext cx="7494840" cy="61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9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Уменьшение времени, затрачиваемого на заведение одного случая в программе с 4 минут до 1 минуты</a:t>
            </a:r>
          </a:p>
        </p:txBody>
      </p:sp>
      <p:sp>
        <p:nvSpPr>
          <p:cNvPr id="133" name="CustomShape 7"/>
          <p:cNvSpPr/>
          <p:nvPr/>
        </p:nvSpPr>
        <p:spPr>
          <a:xfrm>
            <a:off x="703800" y="3993480"/>
            <a:ext cx="3677040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1F4E7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Сроки реализации проекта: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CustomShape 8"/>
          <p:cNvSpPr/>
          <p:nvPr/>
        </p:nvSpPr>
        <p:spPr>
          <a:xfrm>
            <a:off x="697320" y="4461840"/>
            <a:ext cx="749484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Старт проекта 02.11.2020 – закрытие 02.12.2020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539640" y="431640"/>
            <a:ext cx="6560640" cy="329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2300" b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              Команда проекта 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536760" y="864360"/>
            <a:ext cx="8447760" cy="201240"/>
          </a:xfrm>
          <a:prstGeom prst="leftRightArrow">
            <a:avLst>
              <a:gd name="adj1" fmla="val 10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18360" anchor="b"/>
          <a:lstStyle/>
          <a:p>
            <a:pPr algn="ctr">
              <a:lnSpc>
                <a:spcPct val="100000"/>
              </a:lnSpc>
            </a:pPr>
            <a:r>
              <a:rPr lang="ru-RU" sz="105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Руководство проекта (</a:t>
            </a:r>
            <a:r>
              <a:rPr lang="ru-RU" sz="12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непосредственно</a:t>
            </a:r>
            <a:r>
              <a:rPr lang="ru-RU" sz="105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отвечающие за результат проекта, принимающие основные решения)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CustomShape 3"/>
          <p:cNvSpPr/>
          <p:nvPr/>
        </p:nvSpPr>
        <p:spPr>
          <a:xfrm>
            <a:off x="536760" y="2404080"/>
            <a:ext cx="8447760" cy="201240"/>
          </a:xfrm>
          <a:prstGeom prst="leftRightArrow">
            <a:avLst>
              <a:gd name="adj1" fmla="val 10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18360" anchor="b"/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Команда проекта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CustomShape 4"/>
          <p:cNvSpPr/>
          <p:nvPr/>
        </p:nvSpPr>
        <p:spPr>
          <a:xfrm>
            <a:off x="5905440" y="3545396"/>
            <a:ext cx="2475720" cy="1526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93680" lvl="1" indent="-191880">
              <a:lnSpc>
                <a:spcPct val="100000"/>
              </a:lnSpc>
              <a:buClr>
                <a:srgbClr val="002960"/>
              </a:buClr>
              <a:buSzPct val="125000"/>
              <a:buFont typeface="Arial"/>
              <a:buChar char="▪"/>
            </a:pPr>
            <a:r>
              <a:rPr lang="ru-RU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Роль: исполнитель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CustomShape 5"/>
          <p:cNvSpPr/>
          <p:nvPr/>
        </p:nvSpPr>
        <p:spPr>
          <a:xfrm>
            <a:off x="6091560" y="2071980"/>
            <a:ext cx="2475720" cy="1526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93680" lvl="1" indent="-191880">
              <a:lnSpc>
                <a:spcPct val="100000"/>
              </a:lnSpc>
              <a:buClr>
                <a:srgbClr val="002960"/>
              </a:buClr>
              <a:buSzPct val="125000"/>
              <a:buFont typeface="Arial"/>
              <a:buChar char="▪"/>
            </a:pPr>
            <a:r>
              <a:rPr lang="ru-RU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Руководитель проекта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CustomShape 6"/>
          <p:cNvSpPr/>
          <p:nvPr/>
        </p:nvSpPr>
        <p:spPr>
          <a:xfrm>
            <a:off x="2758030" y="2084220"/>
            <a:ext cx="2475720" cy="1526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93680" lvl="1" indent="-191880">
              <a:lnSpc>
                <a:spcPct val="100000"/>
              </a:lnSpc>
              <a:buClr>
                <a:srgbClr val="002960"/>
              </a:buClr>
              <a:buSzPct val="125000"/>
              <a:buFont typeface="Arial"/>
              <a:buChar char="▪"/>
            </a:pPr>
            <a:r>
              <a:rPr lang="ru-RU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Владелец процесса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CustomShape 7"/>
          <p:cNvSpPr/>
          <p:nvPr/>
        </p:nvSpPr>
        <p:spPr>
          <a:xfrm>
            <a:off x="2580120" y="3542580"/>
            <a:ext cx="2475720" cy="1526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93680" lvl="1" indent="-191880">
              <a:lnSpc>
                <a:spcPct val="100000"/>
              </a:lnSpc>
              <a:buClr>
                <a:srgbClr val="002960"/>
              </a:buClr>
              <a:buSzPct val="125000"/>
              <a:buFont typeface="Arial"/>
              <a:buChar char="▪"/>
            </a:pPr>
            <a:r>
              <a:rPr lang="ru-RU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Роль: координатор проекта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CustomShape 8"/>
          <p:cNvSpPr/>
          <p:nvPr/>
        </p:nvSpPr>
        <p:spPr>
          <a:xfrm>
            <a:off x="601200" y="3720240"/>
            <a:ext cx="84477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360" cap="rnd">
            <a:solidFill>
              <a:srgbClr val="808080"/>
            </a:solidFill>
            <a:custDash>
              <a:ds d="500000" sp="4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3" name="CustomShape 9"/>
          <p:cNvSpPr/>
          <p:nvPr/>
        </p:nvSpPr>
        <p:spPr>
          <a:xfrm>
            <a:off x="6091560" y="1200600"/>
            <a:ext cx="2681280" cy="472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11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Арсенина Ю.В.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Директор ГБУЗ ВО "МИАЦ"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CustomShape 10"/>
          <p:cNvSpPr/>
          <p:nvPr/>
        </p:nvSpPr>
        <p:spPr>
          <a:xfrm>
            <a:off x="2560320" y="2674800"/>
            <a:ext cx="2098080" cy="502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11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Шегуров</a:t>
            </a:r>
            <a:r>
              <a:rPr lang="ru-RU" sz="11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 Я.С.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Руководитель проекта АО «ПСР»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CustomShape 11"/>
          <p:cNvSpPr/>
          <p:nvPr/>
        </p:nvSpPr>
        <p:spPr>
          <a:xfrm>
            <a:off x="2750760" y="1190880"/>
            <a:ext cx="1821240" cy="63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11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Киселев В.О.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Главный врач ГБУЗ ВО «ОЦЛФК и СМ"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CustomShape 12"/>
          <p:cNvSpPr/>
          <p:nvPr/>
        </p:nvSpPr>
        <p:spPr>
          <a:xfrm>
            <a:off x="5905440" y="2706480"/>
            <a:ext cx="2765880" cy="654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11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Захарова И.А. 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05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Главный врач ГБУЗ ВО "Городская поликлиника №1"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7" name="Рисунок 52"/>
          <p:cNvPicPr/>
          <p:nvPr/>
        </p:nvPicPr>
        <p:blipFill>
          <a:blip r:embed="rId2"/>
          <a:stretch/>
        </p:blipFill>
        <p:spPr>
          <a:xfrm>
            <a:off x="4970520" y="1177200"/>
            <a:ext cx="813960" cy="1167120"/>
          </a:xfrm>
          <a:prstGeom prst="rect">
            <a:avLst/>
          </a:prstGeom>
          <a:ln>
            <a:noFill/>
          </a:ln>
        </p:spPr>
      </p:pic>
      <p:pic>
        <p:nvPicPr>
          <p:cNvPr id="148" name="Рисунок 53"/>
          <p:cNvPicPr/>
          <p:nvPr/>
        </p:nvPicPr>
        <p:blipFill>
          <a:blip r:embed="rId3"/>
          <a:stretch/>
        </p:blipFill>
        <p:spPr>
          <a:xfrm>
            <a:off x="4888800" y="2697480"/>
            <a:ext cx="766800" cy="945720"/>
          </a:xfrm>
          <a:prstGeom prst="rect">
            <a:avLst/>
          </a:prstGeom>
          <a:ln>
            <a:noFill/>
          </a:ln>
        </p:spPr>
      </p:pic>
      <p:pic>
        <p:nvPicPr>
          <p:cNvPr id="149" name="Рисунок 54"/>
          <p:cNvPicPr/>
          <p:nvPr/>
        </p:nvPicPr>
        <p:blipFill>
          <a:blip r:embed="rId4"/>
          <a:stretch/>
        </p:blipFill>
        <p:spPr>
          <a:xfrm>
            <a:off x="1728000" y="1184400"/>
            <a:ext cx="805320" cy="1164960"/>
          </a:xfrm>
          <a:prstGeom prst="rect">
            <a:avLst/>
          </a:prstGeom>
          <a:ln>
            <a:noFill/>
          </a:ln>
        </p:spPr>
      </p:pic>
      <p:pic>
        <p:nvPicPr>
          <p:cNvPr id="150" name="Рисунок 55"/>
          <p:cNvPicPr/>
          <p:nvPr/>
        </p:nvPicPr>
        <p:blipFill>
          <a:blip r:embed="rId5"/>
          <a:stretch/>
        </p:blipFill>
        <p:spPr>
          <a:xfrm>
            <a:off x="1708560" y="1192320"/>
            <a:ext cx="824760" cy="1151640"/>
          </a:xfrm>
          <a:prstGeom prst="rect">
            <a:avLst/>
          </a:prstGeom>
          <a:ln>
            <a:noFill/>
          </a:ln>
        </p:spPr>
      </p:pic>
      <p:pic>
        <p:nvPicPr>
          <p:cNvPr id="152" name="Рисунок 57"/>
          <p:cNvPicPr/>
          <p:nvPr/>
        </p:nvPicPr>
        <p:blipFill>
          <a:blip r:embed="rId6"/>
          <a:stretch/>
        </p:blipFill>
        <p:spPr>
          <a:xfrm>
            <a:off x="756720" y="3937320"/>
            <a:ext cx="584280" cy="891000"/>
          </a:xfrm>
          <a:prstGeom prst="rect">
            <a:avLst/>
          </a:prstGeom>
          <a:ln>
            <a:noFill/>
          </a:ln>
        </p:spPr>
      </p:pic>
      <p:sp>
        <p:nvSpPr>
          <p:cNvPr id="153" name="CustomShape 13"/>
          <p:cNvSpPr/>
          <p:nvPr/>
        </p:nvSpPr>
        <p:spPr>
          <a:xfrm>
            <a:off x="1484280" y="3936600"/>
            <a:ext cx="1915200" cy="457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1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Чернов А.А.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Программист ГБУЗ ВО «МИАЦ»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4" name="CustomShape 14"/>
          <p:cNvSpPr/>
          <p:nvPr/>
        </p:nvSpPr>
        <p:spPr>
          <a:xfrm>
            <a:off x="1498680" y="4767840"/>
            <a:ext cx="2475720" cy="1526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93680" lvl="1" indent="-191880">
              <a:lnSpc>
                <a:spcPct val="100000"/>
              </a:lnSpc>
              <a:buClr>
                <a:srgbClr val="002960"/>
              </a:buClr>
              <a:buSzPct val="125000"/>
              <a:buFont typeface="Arial"/>
              <a:buChar char="▪"/>
            </a:pPr>
            <a:r>
              <a:rPr lang="ru-RU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Роль: исполнитель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5" name="Рисунок 60"/>
          <p:cNvPicPr/>
          <p:nvPr/>
        </p:nvPicPr>
        <p:blipFill>
          <a:blip r:embed="rId7"/>
          <a:stretch/>
        </p:blipFill>
        <p:spPr>
          <a:xfrm>
            <a:off x="3566160" y="3950280"/>
            <a:ext cx="584280" cy="868320"/>
          </a:xfrm>
          <a:prstGeom prst="rect">
            <a:avLst/>
          </a:prstGeom>
          <a:ln>
            <a:noFill/>
          </a:ln>
        </p:spPr>
      </p:pic>
      <p:sp>
        <p:nvSpPr>
          <p:cNvPr id="156" name="CustomShape 15"/>
          <p:cNvSpPr/>
          <p:nvPr/>
        </p:nvSpPr>
        <p:spPr>
          <a:xfrm>
            <a:off x="4308840" y="3951000"/>
            <a:ext cx="1692360" cy="669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11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Снегирева О.А.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Зав.КДЛ</a:t>
            </a:r>
            <a:r>
              <a:rPr lang="ru-RU" sz="11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 ГБУЗ ВО "ОЦЛФК и СМ"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7" name="Рисунок 62"/>
          <p:cNvPicPr/>
          <p:nvPr/>
        </p:nvPicPr>
        <p:blipFill>
          <a:blip r:embed="rId8"/>
          <a:stretch/>
        </p:blipFill>
        <p:spPr>
          <a:xfrm>
            <a:off x="6091560" y="3957480"/>
            <a:ext cx="670680" cy="890280"/>
          </a:xfrm>
          <a:prstGeom prst="rect">
            <a:avLst/>
          </a:prstGeom>
          <a:ln>
            <a:noFill/>
          </a:ln>
        </p:spPr>
      </p:pic>
      <p:sp>
        <p:nvSpPr>
          <p:cNvPr id="158" name="CustomShape 16"/>
          <p:cNvSpPr/>
          <p:nvPr/>
        </p:nvSpPr>
        <p:spPr>
          <a:xfrm>
            <a:off x="6928200" y="3948840"/>
            <a:ext cx="2098080" cy="669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11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Лисаева</a:t>
            </a:r>
            <a:r>
              <a:rPr lang="ru-RU" sz="11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 И.А.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Зав.отделением</a:t>
            </a:r>
            <a:r>
              <a:rPr lang="ru-RU" sz="11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 спортивной медицины№2 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CustomShape 17"/>
          <p:cNvSpPr/>
          <p:nvPr/>
        </p:nvSpPr>
        <p:spPr>
          <a:xfrm>
            <a:off x="4307040" y="4749120"/>
            <a:ext cx="2475720" cy="1526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93680" lvl="1" indent="-191880">
              <a:lnSpc>
                <a:spcPct val="100000"/>
              </a:lnSpc>
              <a:buClr>
                <a:srgbClr val="002960"/>
              </a:buClr>
              <a:buSzPct val="125000"/>
              <a:buFont typeface="Arial"/>
              <a:buChar char="▪"/>
            </a:pPr>
            <a:r>
              <a:rPr lang="ru-RU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Роль: исполнитель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CustomShape 18"/>
          <p:cNvSpPr/>
          <p:nvPr/>
        </p:nvSpPr>
        <p:spPr>
          <a:xfrm>
            <a:off x="6939000" y="4763520"/>
            <a:ext cx="2475720" cy="1526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193680" lvl="1" indent="-191880">
              <a:lnSpc>
                <a:spcPct val="100000"/>
              </a:lnSpc>
              <a:buClr>
                <a:srgbClr val="002960"/>
              </a:buClr>
              <a:buSzPct val="125000"/>
              <a:buFont typeface="Arial"/>
              <a:buChar char="▪"/>
            </a:pPr>
            <a:r>
              <a:rPr lang="ru-RU" sz="1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Роль: исполнитель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1" name="Рисунок 3"/>
          <p:cNvPicPr/>
          <p:nvPr/>
        </p:nvPicPr>
        <p:blipFill>
          <a:blip r:embed="rId9"/>
          <a:stretch/>
        </p:blipFill>
        <p:spPr>
          <a:xfrm>
            <a:off x="4926600" y="1158840"/>
            <a:ext cx="980640" cy="1240200"/>
          </a:xfrm>
          <a:prstGeom prst="rect">
            <a:avLst/>
          </a:prstGeom>
          <a:ln>
            <a:noFill/>
          </a:ln>
        </p:spPr>
      </p:pic>
      <p:pic>
        <p:nvPicPr>
          <p:cNvPr id="162" name="Рисунок 4"/>
          <p:cNvPicPr/>
          <p:nvPr/>
        </p:nvPicPr>
        <p:blipFill>
          <a:blip r:embed="rId10"/>
          <a:stretch/>
        </p:blipFill>
        <p:spPr>
          <a:xfrm>
            <a:off x="1569240" y="1098720"/>
            <a:ext cx="974160" cy="1239840"/>
          </a:xfrm>
          <a:prstGeom prst="rect">
            <a:avLst/>
          </a:prstGeom>
          <a:ln>
            <a:noFill/>
          </a:ln>
        </p:spPr>
      </p:pic>
      <p:pic>
        <p:nvPicPr>
          <p:cNvPr id="163" name="Рисунок 5"/>
          <p:cNvPicPr/>
          <p:nvPr/>
        </p:nvPicPr>
        <p:blipFill>
          <a:blip r:embed="rId11"/>
          <a:stretch/>
        </p:blipFill>
        <p:spPr>
          <a:xfrm>
            <a:off x="4886280" y="2677680"/>
            <a:ext cx="761400" cy="967320"/>
          </a:xfrm>
          <a:prstGeom prst="rect">
            <a:avLst/>
          </a:prstGeom>
          <a:ln>
            <a:noFill/>
          </a:ln>
        </p:spPr>
      </p:pic>
      <p:pic>
        <p:nvPicPr>
          <p:cNvPr id="164" name="Рисунок 6"/>
          <p:cNvPicPr/>
          <p:nvPr/>
        </p:nvPicPr>
        <p:blipFill>
          <a:blip r:embed="rId12"/>
          <a:stretch/>
        </p:blipFill>
        <p:spPr>
          <a:xfrm>
            <a:off x="601200" y="3949920"/>
            <a:ext cx="778320" cy="973800"/>
          </a:xfrm>
          <a:prstGeom prst="rect">
            <a:avLst/>
          </a:prstGeom>
          <a:ln>
            <a:noFill/>
          </a:ln>
        </p:spPr>
      </p:pic>
      <p:pic>
        <p:nvPicPr>
          <p:cNvPr id="165" name="Рисунок 7"/>
          <p:cNvPicPr/>
          <p:nvPr/>
        </p:nvPicPr>
        <p:blipFill>
          <a:blip r:embed="rId13"/>
          <a:stretch/>
        </p:blipFill>
        <p:spPr>
          <a:xfrm>
            <a:off x="3360960" y="3890160"/>
            <a:ext cx="834480" cy="1087200"/>
          </a:xfrm>
          <a:prstGeom prst="rect">
            <a:avLst/>
          </a:prstGeom>
          <a:ln>
            <a:noFill/>
          </a:ln>
        </p:spPr>
      </p:pic>
      <p:pic>
        <p:nvPicPr>
          <p:cNvPr id="166" name="Рисунок 8"/>
          <p:cNvPicPr/>
          <p:nvPr/>
        </p:nvPicPr>
        <p:blipFill>
          <a:blip r:embed="rId14"/>
          <a:stretch/>
        </p:blipFill>
        <p:spPr>
          <a:xfrm>
            <a:off x="5978880" y="3883680"/>
            <a:ext cx="854280" cy="1107000"/>
          </a:xfrm>
          <a:prstGeom prst="rect">
            <a:avLst/>
          </a:prstGeom>
          <a:ln>
            <a:noFill/>
          </a:ln>
        </p:spPr>
      </p:pic>
      <p:sp>
        <p:nvSpPr>
          <p:cNvPr id="34" name="object 24"/>
          <p:cNvSpPr/>
          <p:nvPr/>
        </p:nvSpPr>
        <p:spPr>
          <a:xfrm>
            <a:off x="1379520" y="2674800"/>
            <a:ext cx="902844" cy="9339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539640" y="431640"/>
            <a:ext cx="6560640" cy="329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2300" b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Ключевые проблемы проекта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539640" y="1064160"/>
            <a:ext cx="53928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" name="CustomShape 3"/>
          <p:cNvSpPr/>
          <p:nvPr/>
        </p:nvSpPr>
        <p:spPr>
          <a:xfrm>
            <a:off x="539640" y="3369960"/>
            <a:ext cx="53928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0" name="CustomShape 4"/>
          <p:cNvSpPr/>
          <p:nvPr/>
        </p:nvSpPr>
        <p:spPr>
          <a:xfrm>
            <a:off x="539640" y="2217240"/>
            <a:ext cx="53928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1" name="CustomShape 5"/>
          <p:cNvSpPr/>
          <p:nvPr/>
        </p:nvSpPr>
        <p:spPr>
          <a:xfrm>
            <a:off x="539640" y="2793600"/>
            <a:ext cx="53928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2" name="CustomShape 6"/>
          <p:cNvSpPr/>
          <p:nvPr/>
        </p:nvSpPr>
        <p:spPr>
          <a:xfrm>
            <a:off x="539640" y="4523040"/>
            <a:ext cx="53928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3" name="CustomShape 7"/>
          <p:cNvSpPr/>
          <p:nvPr/>
        </p:nvSpPr>
        <p:spPr>
          <a:xfrm>
            <a:off x="539640" y="3946680"/>
            <a:ext cx="53928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4" name="CustomShape 8"/>
          <p:cNvSpPr/>
          <p:nvPr/>
        </p:nvSpPr>
        <p:spPr>
          <a:xfrm>
            <a:off x="539640" y="1640880"/>
            <a:ext cx="539280" cy="46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5" name="CustomShape 9"/>
          <p:cNvSpPr/>
          <p:nvPr/>
        </p:nvSpPr>
        <p:spPr>
          <a:xfrm>
            <a:off x="935164" y="1109880"/>
            <a:ext cx="2594169" cy="1765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Отсутствие возможности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динамического наблюдения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за пациентами с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подозрением на COVID-19,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находящихся на лечении на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дому, в связи с перегрузкой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имеющихся участковых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врачей, а также уходом их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на больничный лист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CustomShape 10"/>
          <p:cNvSpPr/>
          <p:nvPr/>
        </p:nvSpPr>
        <p:spPr>
          <a:xfrm>
            <a:off x="3836077" y="1109880"/>
            <a:ext cx="2230915" cy="1705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Отсутствие в списках,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предоставленных ГБУЗ ВО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ГП 1, выборки пациентов с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подозрением на COVID-19,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первично обратившихся за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медицинской помощью 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находящихся на лечении на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дому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CustomShape 11"/>
          <p:cNvSpPr/>
          <p:nvPr/>
        </p:nvSpPr>
        <p:spPr>
          <a:xfrm>
            <a:off x="6567840" y="1109880"/>
            <a:ext cx="2371162" cy="137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Отсутствие данных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пациентов в системе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REDMINE для фиксации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дозвона на 2,4,6 и 11 день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заболевания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CustomShape 12"/>
          <p:cNvSpPr/>
          <p:nvPr/>
        </p:nvSpPr>
        <p:spPr>
          <a:xfrm>
            <a:off x="941247" y="3259440"/>
            <a:ext cx="2516349" cy="103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Отсутствие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информирования пациентов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об осуществлении дозвонов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из ЦДМН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9" name="CustomShape 13"/>
          <p:cNvSpPr/>
          <p:nvPr/>
        </p:nvSpPr>
        <p:spPr>
          <a:xfrm>
            <a:off x="3819960" y="3259440"/>
            <a:ext cx="2230920" cy="12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Отсутствие контактных телефонов в списках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пациентов для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мониторинга,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предоставленных ГБУЗ ВО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ГП 1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CustomShape 14"/>
          <p:cNvSpPr/>
          <p:nvPr/>
        </p:nvSpPr>
        <p:spPr>
          <a:xfrm>
            <a:off x="6571849" y="3259440"/>
            <a:ext cx="2742840" cy="76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Несвоевременная передача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списков пациентов в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  <a:ea typeface="Calibri"/>
              </a:rPr>
              <a:t>ЦДМН из ГБУЗ ВО ГП 1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1" name="CustomShape 15"/>
          <p:cNvSpPr/>
          <p:nvPr/>
        </p:nvSpPr>
        <p:spPr>
          <a:xfrm>
            <a:off x="539640" y="1098320"/>
            <a:ext cx="544706" cy="36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01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CustomShape 16"/>
          <p:cNvSpPr/>
          <p:nvPr/>
        </p:nvSpPr>
        <p:spPr>
          <a:xfrm>
            <a:off x="3367190" y="1098320"/>
            <a:ext cx="638935" cy="36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02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3" name="CustomShape 17"/>
          <p:cNvSpPr/>
          <p:nvPr/>
        </p:nvSpPr>
        <p:spPr>
          <a:xfrm>
            <a:off x="6086951" y="1098320"/>
            <a:ext cx="545395" cy="36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03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CustomShape 18"/>
          <p:cNvSpPr/>
          <p:nvPr/>
        </p:nvSpPr>
        <p:spPr>
          <a:xfrm>
            <a:off x="591322" y="3254134"/>
            <a:ext cx="586530" cy="36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04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5" name="CustomShape 19"/>
          <p:cNvSpPr/>
          <p:nvPr/>
        </p:nvSpPr>
        <p:spPr>
          <a:xfrm>
            <a:off x="3361836" y="3254134"/>
            <a:ext cx="506919" cy="36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05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CustomShape 20"/>
          <p:cNvSpPr/>
          <p:nvPr/>
        </p:nvSpPr>
        <p:spPr>
          <a:xfrm>
            <a:off x="6193827" y="3254134"/>
            <a:ext cx="545394" cy="36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panose="020B0604020202020204" pitchFamily="34" charset="0"/>
              </a:rPr>
              <a:t>06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xmlns="" id="{CC56D161-4D66-464D-AC4A-D383DCDC9DD4}"/>
              </a:ext>
            </a:extLst>
          </p:cNvPr>
          <p:cNvCxnSpPr>
            <a:cxnSpLocks/>
          </p:cNvCxnSpPr>
          <p:nvPr/>
        </p:nvCxnSpPr>
        <p:spPr>
          <a:xfrm>
            <a:off x="3131618" y="1106640"/>
            <a:ext cx="0" cy="318852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D1008758-D6E3-4605-988A-84B15E0D7075}"/>
              </a:ext>
            </a:extLst>
          </p:cNvPr>
          <p:cNvCxnSpPr>
            <a:cxnSpLocks/>
          </p:cNvCxnSpPr>
          <p:nvPr/>
        </p:nvCxnSpPr>
        <p:spPr>
          <a:xfrm>
            <a:off x="6035310" y="1064160"/>
            <a:ext cx="15570" cy="32310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xmlns="" id="{812F39D4-75B5-4939-B863-AE15AEFB6EE1}"/>
              </a:ext>
            </a:extLst>
          </p:cNvPr>
          <p:cNvCxnSpPr>
            <a:cxnSpLocks/>
          </p:cNvCxnSpPr>
          <p:nvPr/>
        </p:nvCxnSpPr>
        <p:spPr>
          <a:xfrm flipH="1" flipV="1">
            <a:off x="591322" y="2902722"/>
            <a:ext cx="8022670" cy="3258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6 ключевых мероприятий по достижению целей проекта</a:t>
            </a: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xmlns="" id="{FB133E81-496A-4A39-8DCA-49F187A00B3F}"/>
              </a:ext>
            </a:extLst>
          </p:cNvPr>
          <p:cNvCxnSpPr/>
          <p:nvPr/>
        </p:nvCxnSpPr>
        <p:spPr>
          <a:xfrm>
            <a:off x="6034929" y="1198934"/>
            <a:ext cx="0" cy="387773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6BC0AE51-9C8F-4BF6-BE84-3441B2CFC42B}"/>
              </a:ext>
            </a:extLst>
          </p:cNvPr>
          <p:cNvCxnSpPr/>
          <p:nvPr/>
        </p:nvCxnSpPr>
        <p:spPr>
          <a:xfrm>
            <a:off x="3157644" y="1205418"/>
            <a:ext cx="0" cy="387773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5FEDBA95-D126-427B-8093-3E0C652826D3}"/>
              </a:ext>
            </a:extLst>
          </p:cNvPr>
          <p:cNvCxnSpPr>
            <a:cxnSpLocks/>
          </p:cNvCxnSpPr>
          <p:nvPr/>
        </p:nvCxnSpPr>
        <p:spPr>
          <a:xfrm flipH="1">
            <a:off x="419032" y="3225815"/>
            <a:ext cx="834582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268192B-673F-47E5-91D9-B1B36AC693E3}"/>
              </a:ext>
            </a:extLst>
          </p:cNvPr>
          <p:cNvSpPr txBox="1"/>
          <p:nvPr/>
        </p:nvSpPr>
        <p:spPr>
          <a:xfrm>
            <a:off x="199372" y="2015019"/>
            <a:ext cx="293127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Создание центра дистанционного медицинского наблюдения (ЦДМН) за пациентами с подозрением на COVID-19, находящихся на лечении на дому и нуждающихся в мониторинге их состояния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15537EB-7D8E-4407-95B3-B513FEE914A4}"/>
              </a:ext>
            </a:extLst>
          </p:cNvPr>
          <p:cNvSpPr txBox="1"/>
          <p:nvPr/>
        </p:nvSpPr>
        <p:spPr>
          <a:xfrm>
            <a:off x="3157644" y="2025486"/>
            <a:ext cx="292392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Проведение выборки пациентов с подозрением на COVID-19, первично обратившихся за медицинской помощью, находящихся на лечении на дому и нуждающихся в мониторинге их состояния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1388D07-6D4A-4F1E-AF7E-197A37213F9B}"/>
              </a:ext>
            </a:extLst>
          </p:cNvPr>
          <p:cNvSpPr txBox="1"/>
          <p:nvPr/>
        </p:nvSpPr>
        <p:spPr>
          <a:xfrm>
            <a:off x="6291478" y="2117819"/>
            <a:ext cx="247337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Занесение данных пациентов в систему REDMINE для фиксации дозвона на 2,4,6 и 11 день заболевания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10C1883-582D-40B6-A6AB-653AD2EF27B8}"/>
              </a:ext>
            </a:extLst>
          </p:cNvPr>
          <p:cNvSpPr txBox="1"/>
          <p:nvPr/>
        </p:nvSpPr>
        <p:spPr>
          <a:xfrm>
            <a:off x="374989" y="4349605"/>
            <a:ext cx="24606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Проведение информирования пациентов об осуществлении дозвонов из ЦДМН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CBC0E7B-C8D9-49D4-A2A5-ABD3E4FE9BEE}"/>
              </a:ext>
            </a:extLst>
          </p:cNvPr>
          <p:cNvSpPr txBox="1"/>
          <p:nvPr/>
        </p:nvSpPr>
        <p:spPr>
          <a:xfrm>
            <a:off x="3211644" y="4252154"/>
            <a:ext cx="272071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Сбор контактной информации с указанием номера телефона пациентов, нуждающихся в мониторинге их состояния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78F0605-1D66-408D-A60F-3AE85326F385}"/>
              </a:ext>
            </a:extLst>
          </p:cNvPr>
          <p:cNvSpPr txBox="1"/>
          <p:nvPr/>
        </p:nvSpPr>
        <p:spPr>
          <a:xfrm>
            <a:off x="6422924" y="4379584"/>
            <a:ext cx="22104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Передача списков из поликлиник осуществляется до 8 часов утра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484BE4B6-5408-459C-B703-746292BD4F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305010" y="1205418"/>
            <a:ext cx="720000" cy="720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B1E2E198-647D-4DEA-A05B-7766046B5E0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182294" y="1222068"/>
            <a:ext cx="720000" cy="7200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2DC8FA74-9E39-4979-AEFE-47F64484A5F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7168165" y="1235398"/>
            <a:ext cx="720000" cy="72000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8617B661-FE26-4A44-A12C-67CF5B46B09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4211999" y="3514259"/>
            <a:ext cx="720000" cy="720000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8FCC1F52-153A-4D52-8D58-F514A554308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1245289" y="3532154"/>
            <a:ext cx="720000" cy="720000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CC1B0209-CF46-4844-94E9-8B0DBD653DF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7195279" y="3514259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" name="Table 2"/>
          <p:cNvGraphicFramePr/>
          <p:nvPr>
            <p:extLst>
              <p:ext uri="{D42A27DB-BD31-4B8C-83A1-F6EECF244321}">
                <p14:modId xmlns:p14="http://schemas.microsoft.com/office/powerpoint/2010/main" val="829720557"/>
              </p:ext>
            </p:extLst>
          </p:nvPr>
        </p:nvGraphicFramePr>
        <p:xfrm>
          <a:off x="539640" y="1225026"/>
          <a:ext cx="8046010" cy="3276840"/>
        </p:xfrm>
        <a:graphic>
          <a:graphicData uri="http://schemas.openxmlformats.org/drawingml/2006/table">
            <a:tbl>
              <a:tblPr/>
              <a:tblGrid>
                <a:gridCol w="22598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725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67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969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29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</a:rPr>
                        <a:t>Наименование показателя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A5A5A5"/>
                      </a:solidFill>
                    </a:lnL>
                    <a:lnR w="12240">
                      <a:solidFill>
                        <a:srgbClr val="A5A5A5"/>
                      </a:solidFill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</a:rPr>
                        <a:t>Было 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</a:rPr>
                        <a:t>на 02.11.2020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A5A5A5"/>
                      </a:solidFill>
                    </a:lnL>
                    <a:lnR w="12240">
                      <a:solidFill>
                        <a:srgbClr val="A5A5A5"/>
                      </a:solidFill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</a:rPr>
                        <a:t>цель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A5A5A5"/>
                      </a:solidFill>
                    </a:lnL>
                    <a:lnR w="12240">
                      <a:solidFill>
                        <a:srgbClr val="A5A5A5"/>
                      </a:solidFill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</a:rPr>
                        <a:t>Достигнутый результат на 02.12.2020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A5A5A5"/>
                      </a:solidFill>
                    </a:lnL>
                    <a:lnR w="12240">
                      <a:solidFill>
                        <a:srgbClr val="A5A5A5"/>
                      </a:solidFill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156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3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</a:rPr>
                        <a:t>Количество </a:t>
                      </a:r>
                      <a:r>
                        <a:rPr lang="ru-RU" sz="1300" b="0" strike="noStrike" spc="-1" dirty="0" err="1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</a:rPr>
                        <a:t>обзвонов</a:t>
                      </a:r>
                      <a:r>
                        <a:rPr lang="ru-RU" sz="13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</a:rPr>
                        <a:t>  пациентов операторами в </a:t>
                      </a:r>
                      <a:r>
                        <a:rPr lang="ru-RU" sz="13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</a:rPr>
                        <a:t>день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>
                      <a:solidFill>
                        <a:srgbClr val="A5A5A5"/>
                      </a:solidFill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</a:rPr>
                        <a:t>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A5A5A5"/>
                      </a:solidFill>
                    </a:lnL>
                    <a:lnR w="12240">
                      <a:solidFill>
                        <a:srgbClr val="A5A5A5"/>
                      </a:solidFill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</a:rPr>
                        <a:t>420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A5A5A5"/>
                      </a:solidFill>
                    </a:lnL>
                    <a:lnR w="12240">
                      <a:solidFill>
                        <a:srgbClr val="A5A5A5"/>
                      </a:solidFill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</a:rPr>
                        <a:t>149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A5A5A5"/>
                      </a:solidFill>
                    </a:lnL>
                    <a:lnR w="12240">
                      <a:solidFill>
                        <a:srgbClr val="A5A5A5"/>
                      </a:solidFill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156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3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Уменьшение времени, затрачиваемого на заведение одного случая в программе </a:t>
                      </a: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>
                      <a:solidFill>
                        <a:srgbClr val="A5A5A5"/>
                      </a:solidFill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</a:rPr>
                        <a:t>4 мин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A5A5A5"/>
                      </a:solidFill>
                    </a:lnL>
                    <a:lnR w="12240">
                      <a:solidFill>
                        <a:srgbClr val="A5A5A5"/>
                      </a:solidFill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</a:rPr>
                        <a:t>1 мин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A5A5A5"/>
                      </a:solidFill>
                    </a:lnL>
                    <a:lnR w="12240">
                      <a:solidFill>
                        <a:srgbClr val="A5A5A5"/>
                      </a:solidFill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</a:rPr>
                        <a:t>1 мин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A5A5A5"/>
                      </a:solidFill>
                    </a:lnL>
                    <a:lnR w="12240">
                      <a:solidFill>
                        <a:srgbClr val="A5A5A5"/>
                      </a:solidFill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8156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3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</a:rPr>
                        <a:t>% полезного времени, затрачиваемого оператором на пациента</a:t>
                      </a:r>
                      <a:endParaRPr lang="ru-RU" sz="13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A5A5A5"/>
                      </a:solidFill>
                    </a:lnL>
                    <a:lnR w="12240">
                      <a:solidFill>
                        <a:srgbClr val="A5A5A5"/>
                      </a:solidFill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</a:rPr>
                        <a:t>60%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A5A5A5"/>
                      </a:solidFill>
                    </a:lnL>
                    <a:lnR w="12240">
                      <a:solidFill>
                        <a:srgbClr val="A5A5A5"/>
                      </a:solidFill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</a:rPr>
                        <a:t>90%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A5A5A5"/>
                      </a:solidFill>
                    </a:lnL>
                    <a:lnR w="12240">
                      <a:solidFill>
                        <a:srgbClr val="A5A5A5"/>
                      </a:solidFill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 panose="020B0604020202020204" pitchFamily="34" charset="0"/>
                        </a:rPr>
                        <a:t>90%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A5A5A5"/>
                      </a:solidFill>
                    </a:lnL>
                    <a:lnR w="12240">
                      <a:solidFill>
                        <a:srgbClr val="A5A5A5"/>
                      </a:solidFill>
                    </a:lnR>
                    <a:lnT w="12240">
                      <a:solidFill>
                        <a:srgbClr val="A5A5A5"/>
                      </a:solidFill>
                    </a:lnT>
                    <a:lnB w="12240">
                      <a:solidFill>
                        <a:srgbClr val="A5A5A5"/>
                      </a:solidFill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extShape 1">
            <a:extLst>
              <a:ext uri="{FF2B5EF4-FFF2-40B4-BE49-F238E27FC236}">
                <a16:creationId xmlns:a16="http://schemas.microsoft.com/office/drawing/2014/main" xmlns="" id="{82E222F5-0837-46A7-A34F-A2EB868957DB}"/>
              </a:ext>
            </a:extLst>
          </p:cNvPr>
          <p:cNvSpPr txBox="1"/>
          <p:nvPr/>
        </p:nvSpPr>
        <p:spPr>
          <a:xfrm>
            <a:off x="539640" y="431640"/>
            <a:ext cx="6560640" cy="329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2300" b="1" strike="noStrike" spc="-1" dirty="0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Таблица показателей</a:t>
            </a:r>
            <a:endParaRPr lang="ru-R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Presentation_16x9_white_template</Template>
  <TotalTime>1075</TotalTime>
  <Words>462</Words>
  <Application>Microsoft Office PowerPoint</Application>
  <PresentationFormat>Произвольный</PresentationFormat>
  <Paragraphs>110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6 ключевых мероприятий по достижению целей проекта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Анна Хомякова</dc:creator>
  <dc:description/>
  <cp:lastModifiedBy>User</cp:lastModifiedBy>
  <cp:revision>537</cp:revision>
  <dcterms:created xsi:type="dcterms:W3CDTF">2019-09-24T12:37:05Z</dcterms:created>
  <dcterms:modified xsi:type="dcterms:W3CDTF">2020-12-05T02:20:10Z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8</vt:i4>
  </property>
</Properties>
</file>